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40" r:id="rId5"/>
    <p:sldMasterId id="2147493654" r:id="rId6"/>
    <p:sldMasterId id="2147493667" r:id="rId7"/>
    <p:sldMasterId id="2147493680" r:id="rId8"/>
  </p:sldMasterIdLst>
  <p:notesMasterIdLst>
    <p:notesMasterId r:id="rId84"/>
  </p:notesMasterIdLst>
  <p:handoutMasterIdLst>
    <p:handoutMasterId r:id="rId85"/>
  </p:handoutMasterIdLst>
  <p:sldIdLst>
    <p:sldId id="959" r:id="rId9"/>
    <p:sldId id="824" r:id="rId10"/>
    <p:sldId id="826" r:id="rId11"/>
    <p:sldId id="827" r:id="rId12"/>
    <p:sldId id="994" r:id="rId13"/>
    <p:sldId id="1054" r:id="rId14"/>
    <p:sldId id="995" r:id="rId15"/>
    <p:sldId id="1025" r:id="rId16"/>
    <p:sldId id="999" r:id="rId17"/>
    <p:sldId id="968" r:id="rId18"/>
    <p:sldId id="900" r:id="rId19"/>
    <p:sldId id="908" r:id="rId20"/>
    <p:sldId id="910" r:id="rId21"/>
    <p:sldId id="1026" r:id="rId22"/>
    <p:sldId id="344" r:id="rId23"/>
    <p:sldId id="345" r:id="rId24"/>
    <p:sldId id="347" r:id="rId25"/>
    <p:sldId id="348" r:id="rId26"/>
    <p:sldId id="1027" r:id="rId27"/>
    <p:sldId id="346" r:id="rId28"/>
    <p:sldId id="901" r:id="rId29"/>
    <p:sldId id="1028" r:id="rId30"/>
    <p:sldId id="1029" r:id="rId31"/>
    <p:sldId id="1030" r:id="rId32"/>
    <p:sldId id="996" r:id="rId33"/>
    <p:sldId id="1031" r:id="rId34"/>
    <p:sldId id="1032" r:id="rId35"/>
    <p:sldId id="1033" r:id="rId36"/>
    <p:sldId id="1034" r:id="rId37"/>
    <p:sldId id="1035" r:id="rId38"/>
    <p:sldId id="1036" r:id="rId39"/>
    <p:sldId id="1037" r:id="rId40"/>
    <p:sldId id="1038" r:id="rId41"/>
    <p:sldId id="1039" r:id="rId42"/>
    <p:sldId id="1040" r:id="rId43"/>
    <p:sldId id="1041" r:id="rId44"/>
    <p:sldId id="1042" r:id="rId45"/>
    <p:sldId id="1043" r:id="rId46"/>
    <p:sldId id="1044" r:id="rId47"/>
    <p:sldId id="1045" r:id="rId48"/>
    <p:sldId id="1047" r:id="rId49"/>
    <p:sldId id="1048" r:id="rId50"/>
    <p:sldId id="985" r:id="rId51"/>
    <p:sldId id="1049" r:id="rId52"/>
    <p:sldId id="986" r:id="rId53"/>
    <p:sldId id="1050" r:id="rId54"/>
    <p:sldId id="1046" r:id="rId55"/>
    <p:sldId id="997" r:id="rId56"/>
    <p:sldId id="923" r:id="rId57"/>
    <p:sldId id="924" r:id="rId58"/>
    <p:sldId id="927" r:id="rId59"/>
    <p:sldId id="981" r:id="rId60"/>
    <p:sldId id="982" r:id="rId61"/>
    <p:sldId id="983" r:id="rId62"/>
    <p:sldId id="984" r:id="rId63"/>
    <p:sldId id="350" r:id="rId64"/>
    <p:sldId id="351" r:id="rId65"/>
    <p:sldId id="352" r:id="rId66"/>
    <p:sldId id="353" r:id="rId67"/>
    <p:sldId id="925" r:id="rId68"/>
    <p:sldId id="926" r:id="rId69"/>
    <p:sldId id="354" r:id="rId70"/>
    <p:sldId id="362" r:id="rId71"/>
    <p:sldId id="363" r:id="rId72"/>
    <p:sldId id="388" r:id="rId73"/>
    <p:sldId id="389" r:id="rId74"/>
    <p:sldId id="390" r:id="rId75"/>
    <p:sldId id="391" r:id="rId76"/>
    <p:sldId id="392" r:id="rId77"/>
    <p:sldId id="393" r:id="rId78"/>
    <p:sldId id="394" r:id="rId79"/>
    <p:sldId id="1051" r:id="rId80"/>
    <p:sldId id="1052" r:id="rId81"/>
    <p:sldId id="1053" r:id="rId82"/>
    <p:sldId id="998" r:id="rId8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4"/>
    <p:restoredTop sz="96327"/>
  </p:normalViewPr>
  <p:slideViewPr>
    <p:cSldViewPr snapToObjects="1">
      <p:cViewPr varScale="1">
        <p:scale>
          <a:sx n="193" d="100"/>
          <a:sy n="193" d="100"/>
        </p:scale>
        <p:origin x="840" y="376"/>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viewProps" Target="viewProps.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9/13/24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9/13/24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5E976-643D-AF28-A891-2D98DCA75BDB}"/>
            </a:ext>
          </a:extLst>
        </p:cNvPr>
        <p:cNvGrpSpPr/>
        <p:nvPr/>
      </p:nvGrpSpPr>
      <p:grpSpPr>
        <a:xfrm>
          <a:off x="0" y="0"/>
          <a:ext cx="0" cy="0"/>
          <a:chOff x="0" y="0"/>
          <a:chExt cx="0" cy="0"/>
        </a:xfrm>
      </p:grpSpPr>
      <p:sp>
        <p:nvSpPr>
          <p:cNvPr id="104450" name="Rectangle 7">
            <a:extLst>
              <a:ext uri="{FF2B5EF4-FFF2-40B4-BE49-F238E27FC236}">
                <a16:creationId xmlns:a16="http://schemas.microsoft.com/office/drawing/2014/main" id="{F8106B7D-FB83-65C3-E460-1B366B01BE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25D6698B-82E8-4243-BAB0-D6783EE2B84F}"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4451" name="Rectangle 2">
            <a:extLst>
              <a:ext uri="{FF2B5EF4-FFF2-40B4-BE49-F238E27FC236}">
                <a16:creationId xmlns:a16="http://schemas.microsoft.com/office/drawing/2014/main" id="{409776C9-9723-263F-7968-9CC8961748AF}"/>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671950F8-2F28-FE9D-F8C8-FF0F57F1637C}"/>
              </a:ext>
            </a:extLst>
          </p:cNvPr>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77341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6506C-09EE-FA11-FDC4-3069ABFF3A5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5058EB7-5CA6-B258-28B7-E12EBCD7570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5DB10B10-0344-B3B3-2DAC-C1EAF5CE16A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8C8F0975-05AC-CE9D-0BED-294CAC79486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85526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2ECC3-96D5-90B1-CD14-D5CAFE374408}"/>
            </a:ext>
          </a:extLst>
        </p:cNvPr>
        <p:cNvGrpSpPr/>
        <p:nvPr/>
      </p:nvGrpSpPr>
      <p:grpSpPr>
        <a:xfrm>
          <a:off x="0" y="0"/>
          <a:ext cx="0" cy="0"/>
          <a:chOff x="0" y="0"/>
          <a:chExt cx="0" cy="0"/>
        </a:xfrm>
      </p:grpSpPr>
      <p:sp>
        <p:nvSpPr>
          <p:cNvPr id="102402" name="Rectangle 7">
            <a:extLst>
              <a:ext uri="{FF2B5EF4-FFF2-40B4-BE49-F238E27FC236}">
                <a16:creationId xmlns:a16="http://schemas.microsoft.com/office/drawing/2014/main" id="{951BC27F-70C5-BADB-F059-A1CEA7B4B6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a:extLst>
              <a:ext uri="{FF2B5EF4-FFF2-40B4-BE49-F238E27FC236}">
                <a16:creationId xmlns:a16="http://schemas.microsoft.com/office/drawing/2014/main" id="{074A3DA0-9FD5-D1BF-CEE9-6C095F53629C}"/>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E314EE0A-BF87-1D54-5704-3D1CF4C993E1}"/>
              </a:ext>
            </a:extLst>
          </p:cNvPr>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8674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3CD1C-3996-E4D9-6236-4D860C0131C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6225CB7-5D01-A07E-F323-B4E83997A46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5FC1705E-1956-87CC-09C5-2A926BA970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D0A88EA5-1D54-3A1B-D91D-0463E5549E7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25</a:t>
            </a:fld>
            <a:endParaRPr lang="en-US" altLang="en-US"/>
          </a:p>
        </p:txBody>
      </p:sp>
    </p:spTree>
    <p:extLst>
      <p:ext uri="{BB962C8B-B14F-4D97-AF65-F5344CB8AC3E}">
        <p14:creationId xmlns:p14="http://schemas.microsoft.com/office/powerpoint/2010/main" val="911776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66C69-B1A6-3DF0-6010-105AF7B2D26F}"/>
            </a:ext>
          </a:extLst>
        </p:cNvPr>
        <p:cNvGrpSpPr/>
        <p:nvPr/>
      </p:nvGrpSpPr>
      <p:grpSpPr>
        <a:xfrm>
          <a:off x="0" y="0"/>
          <a:ext cx="0" cy="0"/>
          <a:chOff x="0" y="0"/>
          <a:chExt cx="0" cy="0"/>
        </a:xfrm>
      </p:grpSpPr>
      <p:sp>
        <p:nvSpPr>
          <p:cNvPr id="26625" name="Rectangle 7">
            <a:extLst>
              <a:ext uri="{FF2B5EF4-FFF2-40B4-BE49-F238E27FC236}">
                <a16:creationId xmlns:a16="http://schemas.microsoft.com/office/drawing/2014/main" id="{E7E96961-7F2A-343B-334F-2718CC5328DB}"/>
              </a:ext>
            </a:extLst>
          </p:cNvPr>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a:extLst>
              <a:ext uri="{FF2B5EF4-FFF2-40B4-BE49-F238E27FC236}">
                <a16:creationId xmlns:a16="http://schemas.microsoft.com/office/drawing/2014/main" id="{422BE841-0AD4-DA6E-AD2F-EA61847AEE87}"/>
              </a:ext>
            </a:extLst>
          </p:cNvPr>
          <p:cNvSpPr>
            <a:spLocks noGrp="1" noRot="1" noChangeAspect="1" noChangeArrowheads="1" noTextEdit="1"/>
          </p:cNvSpPr>
          <p:nvPr>
            <p:ph type="sldImg"/>
          </p:nvPr>
        </p:nvSpPr>
        <p:spPr>
          <a:xfrm>
            <a:off x="404813" y="696913"/>
            <a:ext cx="6188075" cy="3481387"/>
          </a:xfrm>
          <a:ln/>
        </p:spPr>
      </p:sp>
      <p:sp>
        <p:nvSpPr>
          <p:cNvPr id="26627" name="Rectangle 3">
            <a:extLst>
              <a:ext uri="{FF2B5EF4-FFF2-40B4-BE49-F238E27FC236}">
                <a16:creationId xmlns:a16="http://schemas.microsoft.com/office/drawing/2014/main" id="{4A8A4A11-A812-6FC9-D37C-8E2FB8F4C1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79482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FEBAD-ECE9-DC00-4C5A-B8145A1FA488}"/>
            </a:ext>
          </a:extLst>
        </p:cNvPr>
        <p:cNvGrpSpPr/>
        <p:nvPr/>
      </p:nvGrpSpPr>
      <p:grpSpPr>
        <a:xfrm>
          <a:off x="0" y="0"/>
          <a:ext cx="0" cy="0"/>
          <a:chOff x="0" y="0"/>
          <a:chExt cx="0" cy="0"/>
        </a:xfrm>
      </p:grpSpPr>
      <p:sp>
        <p:nvSpPr>
          <p:cNvPr id="30721" name="Rectangle 7">
            <a:extLst>
              <a:ext uri="{FF2B5EF4-FFF2-40B4-BE49-F238E27FC236}">
                <a16:creationId xmlns:a16="http://schemas.microsoft.com/office/drawing/2014/main" id="{B33F9717-2E09-7051-4464-DBD86A2A12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a:extLst>
              <a:ext uri="{FF2B5EF4-FFF2-40B4-BE49-F238E27FC236}">
                <a16:creationId xmlns:a16="http://schemas.microsoft.com/office/drawing/2014/main" id="{7A5E7692-D5F6-17AE-D3D1-CE44D5FBD9A5}"/>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C34F9A1B-9F21-49B6-662E-D65F29568C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2015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A7552-CFD1-9D7A-369B-95C52BE5E346}"/>
            </a:ext>
          </a:extLst>
        </p:cNvPr>
        <p:cNvGrpSpPr/>
        <p:nvPr/>
      </p:nvGrpSpPr>
      <p:grpSpPr>
        <a:xfrm>
          <a:off x="0" y="0"/>
          <a:ext cx="0" cy="0"/>
          <a:chOff x="0" y="0"/>
          <a:chExt cx="0" cy="0"/>
        </a:xfrm>
      </p:grpSpPr>
      <p:sp>
        <p:nvSpPr>
          <p:cNvPr id="31745" name="Rectangle 7">
            <a:extLst>
              <a:ext uri="{FF2B5EF4-FFF2-40B4-BE49-F238E27FC236}">
                <a16:creationId xmlns:a16="http://schemas.microsoft.com/office/drawing/2014/main" id="{150743E3-58EC-7550-61E1-71707F2EF6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a:extLst>
              <a:ext uri="{FF2B5EF4-FFF2-40B4-BE49-F238E27FC236}">
                <a16:creationId xmlns:a16="http://schemas.microsoft.com/office/drawing/2014/main" id="{A464F2BC-4FC4-7B12-CEFC-CF510EF220B2}"/>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24ADEECD-7E95-B034-3A5C-B41BE86FAE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1291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00F0B-C175-DC0E-11CC-685E20485B1B}"/>
            </a:ext>
          </a:extLst>
        </p:cNvPr>
        <p:cNvGrpSpPr/>
        <p:nvPr/>
      </p:nvGrpSpPr>
      <p:grpSpPr>
        <a:xfrm>
          <a:off x="0" y="0"/>
          <a:ext cx="0" cy="0"/>
          <a:chOff x="0" y="0"/>
          <a:chExt cx="0" cy="0"/>
        </a:xfrm>
      </p:grpSpPr>
      <p:sp>
        <p:nvSpPr>
          <p:cNvPr id="31745" name="Rectangle 7">
            <a:extLst>
              <a:ext uri="{FF2B5EF4-FFF2-40B4-BE49-F238E27FC236}">
                <a16:creationId xmlns:a16="http://schemas.microsoft.com/office/drawing/2014/main" id="{99FA69E5-D91D-C24A-C189-E5127CCE35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a:extLst>
              <a:ext uri="{FF2B5EF4-FFF2-40B4-BE49-F238E27FC236}">
                <a16:creationId xmlns:a16="http://schemas.microsoft.com/office/drawing/2014/main" id="{ACF3C855-A971-EC64-8DDB-B2E9536DB8EA}"/>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439216D0-713B-1617-0756-C734F488C5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8788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BFEE5-8E10-601E-BAB5-D2851D439E18}"/>
            </a:ext>
          </a:extLst>
        </p:cNvPr>
        <p:cNvGrpSpPr/>
        <p:nvPr/>
      </p:nvGrpSpPr>
      <p:grpSpPr>
        <a:xfrm>
          <a:off x="0" y="0"/>
          <a:ext cx="0" cy="0"/>
          <a:chOff x="0" y="0"/>
          <a:chExt cx="0" cy="0"/>
        </a:xfrm>
      </p:grpSpPr>
      <p:sp>
        <p:nvSpPr>
          <p:cNvPr id="34817" name="Rectangle 7">
            <a:extLst>
              <a:ext uri="{FF2B5EF4-FFF2-40B4-BE49-F238E27FC236}">
                <a16:creationId xmlns:a16="http://schemas.microsoft.com/office/drawing/2014/main" id="{8F3BA583-6814-909B-A447-22DB6A65DE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a:extLst>
              <a:ext uri="{FF2B5EF4-FFF2-40B4-BE49-F238E27FC236}">
                <a16:creationId xmlns:a16="http://schemas.microsoft.com/office/drawing/2014/main" id="{8CC2AD3F-6AF4-688D-711A-6C4AD0365BA7}"/>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6335434A-B666-D1EC-87E5-9335D075F1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11150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CF49B-3283-933C-0FED-804760C07348}"/>
            </a:ext>
          </a:extLst>
        </p:cNvPr>
        <p:cNvGrpSpPr/>
        <p:nvPr/>
      </p:nvGrpSpPr>
      <p:grpSpPr>
        <a:xfrm>
          <a:off x="0" y="0"/>
          <a:ext cx="0" cy="0"/>
          <a:chOff x="0" y="0"/>
          <a:chExt cx="0" cy="0"/>
        </a:xfrm>
      </p:grpSpPr>
      <p:sp>
        <p:nvSpPr>
          <p:cNvPr id="34817" name="Rectangle 7">
            <a:extLst>
              <a:ext uri="{FF2B5EF4-FFF2-40B4-BE49-F238E27FC236}">
                <a16:creationId xmlns:a16="http://schemas.microsoft.com/office/drawing/2014/main" id="{FED03973-BBCE-E08D-4EC0-59D782031E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a:extLst>
              <a:ext uri="{FF2B5EF4-FFF2-40B4-BE49-F238E27FC236}">
                <a16:creationId xmlns:a16="http://schemas.microsoft.com/office/drawing/2014/main" id="{5185E65F-8B01-C8DE-B10E-3FA026A4C672}"/>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FF2C0F2F-AC6D-1815-A5F5-67C7435DD9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06981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F680C-F3FA-8384-3A3C-962BA48DF7B0}"/>
            </a:ext>
          </a:extLst>
        </p:cNvPr>
        <p:cNvGrpSpPr/>
        <p:nvPr/>
      </p:nvGrpSpPr>
      <p:grpSpPr>
        <a:xfrm>
          <a:off x="0" y="0"/>
          <a:ext cx="0" cy="0"/>
          <a:chOff x="0" y="0"/>
          <a:chExt cx="0" cy="0"/>
        </a:xfrm>
      </p:grpSpPr>
      <p:sp>
        <p:nvSpPr>
          <p:cNvPr id="35841" name="Rectangle 7">
            <a:extLst>
              <a:ext uri="{FF2B5EF4-FFF2-40B4-BE49-F238E27FC236}">
                <a16:creationId xmlns:a16="http://schemas.microsoft.com/office/drawing/2014/main" id="{7BC2C3B6-0E3F-FCF1-59DC-5276157E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a:extLst>
              <a:ext uri="{FF2B5EF4-FFF2-40B4-BE49-F238E27FC236}">
                <a16:creationId xmlns:a16="http://schemas.microsoft.com/office/drawing/2014/main" id="{ED62EF63-79C2-F1CA-8485-6382EA5AC725}"/>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2DB0BBC3-546D-9AEE-CAD3-86A1231FB8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78953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BFB8E-67D8-8AC1-15CE-26D4B4BE97EF}"/>
            </a:ext>
          </a:extLst>
        </p:cNvPr>
        <p:cNvGrpSpPr/>
        <p:nvPr/>
      </p:nvGrpSpPr>
      <p:grpSpPr>
        <a:xfrm>
          <a:off x="0" y="0"/>
          <a:ext cx="0" cy="0"/>
          <a:chOff x="0" y="0"/>
          <a:chExt cx="0" cy="0"/>
        </a:xfrm>
      </p:grpSpPr>
      <p:sp>
        <p:nvSpPr>
          <p:cNvPr id="33793" name="Rectangle 7">
            <a:extLst>
              <a:ext uri="{FF2B5EF4-FFF2-40B4-BE49-F238E27FC236}">
                <a16:creationId xmlns:a16="http://schemas.microsoft.com/office/drawing/2014/main" id="{0E4A71BA-D21C-B754-4819-28168F3C1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35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a:extLst>
              <a:ext uri="{FF2B5EF4-FFF2-40B4-BE49-F238E27FC236}">
                <a16:creationId xmlns:a16="http://schemas.microsoft.com/office/drawing/2014/main" id="{CFBCAAEB-0948-5E0F-C01C-9CFC65D66AB8}"/>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3CEB8E41-B079-CA8D-9CDD-18104ACB8E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34870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3A261-A126-CEBB-804D-206D50185083}"/>
            </a:ext>
          </a:extLst>
        </p:cNvPr>
        <p:cNvGrpSpPr/>
        <p:nvPr/>
      </p:nvGrpSpPr>
      <p:grpSpPr>
        <a:xfrm>
          <a:off x="0" y="0"/>
          <a:ext cx="0" cy="0"/>
          <a:chOff x="0" y="0"/>
          <a:chExt cx="0" cy="0"/>
        </a:xfrm>
      </p:grpSpPr>
      <p:sp>
        <p:nvSpPr>
          <p:cNvPr id="34817" name="Rectangle 7">
            <a:extLst>
              <a:ext uri="{FF2B5EF4-FFF2-40B4-BE49-F238E27FC236}">
                <a16:creationId xmlns:a16="http://schemas.microsoft.com/office/drawing/2014/main" id="{F77E2B43-8B78-1169-723B-946E4FB89B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36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a:extLst>
              <a:ext uri="{FF2B5EF4-FFF2-40B4-BE49-F238E27FC236}">
                <a16:creationId xmlns:a16="http://schemas.microsoft.com/office/drawing/2014/main" id="{7C36D368-2613-FB05-2F4B-1BD5E8931E03}"/>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104B625F-2BBB-E105-F3B6-BD8000F9C5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17307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C76A5-2926-0724-8D19-D82DCA9B29E1}"/>
            </a:ext>
          </a:extLst>
        </p:cNvPr>
        <p:cNvGrpSpPr/>
        <p:nvPr/>
      </p:nvGrpSpPr>
      <p:grpSpPr>
        <a:xfrm>
          <a:off x="0" y="0"/>
          <a:ext cx="0" cy="0"/>
          <a:chOff x="0" y="0"/>
          <a:chExt cx="0" cy="0"/>
        </a:xfrm>
      </p:grpSpPr>
      <p:sp>
        <p:nvSpPr>
          <p:cNvPr id="34817" name="Rectangle 7">
            <a:extLst>
              <a:ext uri="{FF2B5EF4-FFF2-40B4-BE49-F238E27FC236}">
                <a16:creationId xmlns:a16="http://schemas.microsoft.com/office/drawing/2014/main" id="{7A6B0E9A-18DE-0BC3-BDF5-7813A36AB0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37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a:extLst>
              <a:ext uri="{FF2B5EF4-FFF2-40B4-BE49-F238E27FC236}">
                <a16:creationId xmlns:a16="http://schemas.microsoft.com/office/drawing/2014/main" id="{1692AF83-706E-84E5-8E55-994D3A0A536F}"/>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F9E27803-921F-0E56-BB51-98E482C830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98753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B73CC-6D5E-1976-2A8B-356A5A013965}"/>
            </a:ext>
          </a:extLst>
        </p:cNvPr>
        <p:cNvGrpSpPr/>
        <p:nvPr/>
      </p:nvGrpSpPr>
      <p:grpSpPr>
        <a:xfrm>
          <a:off x="0" y="0"/>
          <a:ext cx="0" cy="0"/>
          <a:chOff x="0" y="0"/>
          <a:chExt cx="0" cy="0"/>
        </a:xfrm>
      </p:grpSpPr>
      <p:sp>
        <p:nvSpPr>
          <p:cNvPr id="35841" name="Rectangle 7">
            <a:extLst>
              <a:ext uri="{FF2B5EF4-FFF2-40B4-BE49-F238E27FC236}">
                <a16:creationId xmlns:a16="http://schemas.microsoft.com/office/drawing/2014/main" id="{2C520443-FDF4-342F-F843-F76713E94F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38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a:extLst>
              <a:ext uri="{FF2B5EF4-FFF2-40B4-BE49-F238E27FC236}">
                <a16:creationId xmlns:a16="http://schemas.microsoft.com/office/drawing/2014/main" id="{30EFBEA7-4F80-702E-CFD7-018C3204ECB9}"/>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2DE88DC8-8F8B-4CDD-753D-5D35510620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14459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22028-EF47-B83C-F4FC-034048B9E08D}"/>
            </a:ext>
          </a:extLst>
        </p:cNvPr>
        <p:cNvGrpSpPr/>
        <p:nvPr/>
      </p:nvGrpSpPr>
      <p:grpSpPr>
        <a:xfrm>
          <a:off x="0" y="0"/>
          <a:ext cx="0" cy="0"/>
          <a:chOff x="0" y="0"/>
          <a:chExt cx="0" cy="0"/>
        </a:xfrm>
      </p:grpSpPr>
      <p:sp>
        <p:nvSpPr>
          <p:cNvPr id="35841" name="Rectangle 7">
            <a:extLst>
              <a:ext uri="{FF2B5EF4-FFF2-40B4-BE49-F238E27FC236}">
                <a16:creationId xmlns:a16="http://schemas.microsoft.com/office/drawing/2014/main" id="{AF5DDFC6-EAC3-4754-D0BC-8AF43634D4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39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a:extLst>
              <a:ext uri="{FF2B5EF4-FFF2-40B4-BE49-F238E27FC236}">
                <a16:creationId xmlns:a16="http://schemas.microsoft.com/office/drawing/2014/main" id="{BF29118F-E0B6-0783-0995-78F0942900E2}"/>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22E23368-C790-7B97-82E2-CE1061B54A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52527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AC1A5-1DCB-F930-4940-0FC45DD5E244}"/>
            </a:ext>
          </a:extLst>
        </p:cNvPr>
        <p:cNvGrpSpPr/>
        <p:nvPr/>
      </p:nvGrpSpPr>
      <p:grpSpPr>
        <a:xfrm>
          <a:off x="0" y="0"/>
          <a:ext cx="0" cy="0"/>
          <a:chOff x="0" y="0"/>
          <a:chExt cx="0" cy="0"/>
        </a:xfrm>
      </p:grpSpPr>
      <p:sp>
        <p:nvSpPr>
          <p:cNvPr id="33793" name="Rectangle 7">
            <a:extLst>
              <a:ext uri="{FF2B5EF4-FFF2-40B4-BE49-F238E27FC236}">
                <a16:creationId xmlns:a16="http://schemas.microsoft.com/office/drawing/2014/main" id="{B33F7D78-BA30-0C1F-227D-3EE32DCC43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a:extLst>
              <a:ext uri="{FF2B5EF4-FFF2-40B4-BE49-F238E27FC236}">
                <a16:creationId xmlns:a16="http://schemas.microsoft.com/office/drawing/2014/main" id="{FB3A72C2-9536-0687-A666-53AB56A99A2C}"/>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76EC3D7C-E722-0661-39B4-BED69F1793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8318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E04B7984-B6AD-4D3E-800B-506D1974D9BE}"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10756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E04B7984-B6AD-4D3E-800B-506D1974D9BE}"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825178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12233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46</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82872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A5441-3FA3-390D-E19B-A91BC3C373F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B684D1D1-03F8-8389-F07D-83D9C3214DB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4D3D4773-1074-043F-4428-A77F935D7C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472A918-D3C3-BC07-74FF-78D7969F48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48</a:t>
            </a:fld>
            <a:endParaRPr lang="en-US" altLang="en-US"/>
          </a:p>
        </p:txBody>
      </p:sp>
    </p:spTree>
    <p:extLst>
      <p:ext uri="{BB962C8B-B14F-4D97-AF65-F5344CB8AC3E}">
        <p14:creationId xmlns:p14="http://schemas.microsoft.com/office/powerpoint/2010/main" val="40348173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B9A36-343A-E778-64B8-64C8C7DD223F}"/>
            </a:ext>
          </a:extLst>
        </p:cNvPr>
        <p:cNvGrpSpPr/>
        <p:nvPr/>
      </p:nvGrpSpPr>
      <p:grpSpPr>
        <a:xfrm>
          <a:off x="0" y="0"/>
          <a:ext cx="0" cy="0"/>
          <a:chOff x="0" y="0"/>
          <a:chExt cx="0" cy="0"/>
        </a:xfrm>
      </p:grpSpPr>
      <p:sp>
        <p:nvSpPr>
          <p:cNvPr id="73729" name="Rectangle 7">
            <a:extLst>
              <a:ext uri="{FF2B5EF4-FFF2-40B4-BE49-F238E27FC236}">
                <a16:creationId xmlns:a16="http://schemas.microsoft.com/office/drawing/2014/main" id="{A69866D0-2876-6200-C8D8-B3B84B8261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a:extLst>
              <a:ext uri="{FF2B5EF4-FFF2-40B4-BE49-F238E27FC236}">
                <a16:creationId xmlns:a16="http://schemas.microsoft.com/office/drawing/2014/main" id="{E863A975-4295-018E-453E-F562CF75EAA6}"/>
              </a:ext>
            </a:extLst>
          </p:cNvPr>
          <p:cNvSpPr>
            <a:spLocks noGrp="1" noRot="1" noChangeAspect="1" noChangeArrowheads="1" noTextEdit="1"/>
          </p:cNvSpPr>
          <p:nvPr>
            <p:ph type="sldImg"/>
          </p:nvPr>
        </p:nvSpPr>
        <p:spPr>
          <a:xfrm>
            <a:off x="1187450" y="703263"/>
            <a:ext cx="4622800" cy="3467100"/>
          </a:xfrm>
          <a:ln/>
        </p:spPr>
      </p:sp>
      <p:sp>
        <p:nvSpPr>
          <p:cNvPr id="73731" name="Rectangle 3">
            <a:extLst>
              <a:ext uri="{FF2B5EF4-FFF2-40B4-BE49-F238E27FC236}">
                <a16:creationId xmlns:a16="http://schemas.microsoft.com/office/drawing/2014/main" id="{BD75B016-CAD2-F1B0-3827-C2566B1A5F1D}"/>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798177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964E5-B3A7-A300-8988-3831F49F1748}"/>
            </a:ext>
          </a:extLst>
        </p:cNvPr>
        <p:cNvGrpSpPr/>
        <p:nvPr/>
      </p:nvGrpSpPr>
      <p:grpSpPr>
        <a:xfrm>
          <a:off x="0" y="0"/>
          <a:ext cx="0" cy="0"/>
          <a:chOff x="0" y="0"/>
          <a:chExt cx="0" cy="0"/>
        </a:xfrm>
      </p:grpSpPr>
      <p:sp>
        <p:nvSpPr>
          <p:cNvPr id="74753" name="Rectangle 7">
            <a:extLst>
              <a:ext uri="{FF2B5EF4-FFF2-40B4-BE49-F238E27FC236}">
                <a16:creationId xmlns:a16="http://schemas.microsoft.com/office/drawing/2014/main" id="{A25F811D-909F-A013-80F0-506C011189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a:extLst>
              <a:ext uri="{FF2B5EF4-FFF2-40B4-BE49-F238E27FC236}">
                <a16:creationId xmlns:a16="http://schemas.microsoft.com/office/drawing/2014/main" id="{BA4E23B4-475E-0D0B-5933-1919EDA11113}"/>
              </a:ext>
            </a:extLst>
          </p:cNvPr>
          <p:cNvSpPr>
            <a:spLocks noGrp="1" noRot="1" noChangeAspect="1" noChangeArrowheads="1" noTextEdit="1"/>
          </p:cNvSpPr>
          <p:nvPr>
            <p:ph type="sldImg"/>
          </p:nvPr>
        </p:nvSpPr>
        <p:spPr>
          <a:xfrm>
            <a:off x="417513" y="703263"/>
            <a:ext cx="6162675" cy="3467100"/>
          </a:xfrm>
          <a:ln/>
        </p:spPr>
      </p:sp>
      <p:sp>
        <p:nvSpPr>
          <p:cNvPr id="74755" name="Rectangle 3">
            <a:extLst>
              <a:ext uri="{FF2B5EF4-FFF2-40B4-BE49-F238E27FC236}">
                <a16:creationId xmlns:a16="http://schemas.microsoft.com/office/drawing/2014/main" id="{50F07E08-AA26-EADE-43A0-F96E2ED92000}"/>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144928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F5F57-EBDC-46BF-8279-DB68B49952A9}"/>
            </a:ext>
          </a:extLst>
        </p:cNvPr>
        <p:cNvGrpSpPr/>
        <p:nvPr/>
      </p:nvGrpSpPr>
      <p:grpSpPr>
        <a:xfrm>
          <a:off x="0" y="0"/>
          <a:ext cx="0" cy="0"/>
          <a:chOff x="0" y="0"/>
          <a:chExt cx="0" cy="0"/>
        </a:xfrm>
      </p:grpSpPr>
      <p:sp>
        <p:nvSpPr>
          <p:cNvPr id="81921" name="Rectangle 7">
            <a:extLst>
              <a:ext uri="{FF2B5EF4-FFF2-40B4-BE49-F238E27FC236}">
                <a16:creationId xmlns:a16="http://schemas.microsoft.com/office/drawing/2014/main" id="{A0DE0A23-6E7C-2E4F-D395-4D0874E80A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BF508FA-5199-4AA3-8922-94158B684B6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2" name="Rectangle 2">
            <a:extLst>
              <a:ext uri="{FF2B5EF4-FFF2-40B4-BE49-F238E27FC236}">
                <a16:creationId xmlns:a16="http://schemas.microsoft.com/office/drawing/2014/main" id="{6195F900-5FB1-ED6B-6515-390C346D71A7}"/>
              </a:ext>
            </a:extLst>
          </p:cNvPr>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3" name="Rectangle 3">
            <a:extLst>
              <a:ext uri="{FF2B5EF4-FFF2-40B4-BE49-F238E27FC236}">
                <a16:creationId xmlns:a16="http://schemas.microsoft.com/office/drawing/2014/main" id="{1B7D9E38-C551-2E19-E399-5B1E5EF888C9}"/>
              </a:ext>
            </a:extLst>
          </p:cNvPr>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2</a:t>
            </a:r>
          </a:p>
        </p:txBody>
      </p:sp>
      <p:sp>
        <p:nvSpPr>
          <p:cNvPr id="81924" name="Rectangle 4">
            <a:extLst>
              <a:ext uri="{FF2B5EF4-FFF2-40B4-BE49-F238E27FC236}">
                <a16:creationId xmlns:a16="http://schemas.microsoft.com/office/drawing/2014/main" id="{D5340254-9C8C-D6DB-3FC2-8DEB5B77E39D}"/>
              </a:ext>
            </a:extLst>
          </p:cNvPr>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5" name="Rectangle 5">
            <a:extLst>
              <a:ext uri="{FF2B5EF4-FFF2-40B4-BE49-F238E27FC236}">
                <a16:creationId xmlns:a16="http://schemas.microsoft.com/office/drawing/2014/main" id="{BA8DAA4F-C449-5BD6-6E29-8FAE7F1B3B3B}"/>
              </a:ext>
            </a:extLst>
          </p:cNvPr>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6" name="Rectangle 6">
            <a:extLst>
              <a:ext uri="{FF2B5EF4-FFF2-40B4-BE49-F238E27FC236}">
                <a16:creationId xmlns:a16="http://schemas.microsoft.com/office/drawing/2014/main" id="{0ED36936-73F0-0042-4B17-4BBA3A8D16FF}"/>
              </a:ext>
            </a:extLst>
          </p:cNvPr>
          <p:cNvSpPr>
            <a:spLocks noGrp="1" noRot="1" noChangeAspect="1" noChangeArrowheads="1" noTextEdit="1"/>
          </p:cNvSpPr>
          <p:nvPr>
            <p:ph type="sldImg"/>
          </p:nvPr>
        </p:nvSpPr>
        <p:spPr>
          <a:xfrm>
            <a:off x="417513" y="703263"/>
            <a:ext cx="6162675" cy="3467100"/>
          </a:xfrm>
          <a:ln w="12700" cap="flat"/>
        </p:spPr>
      </p:sp>
      <p:sp>
        <p:nvSpPr>
          <p:cNvPr id="81927" name="Rectangle 7">
            <a:extLst>
              <a:ext uri="{FF2B5EF4-FFF2-40B4-BE49-F238E27FC236}">
                <a16:creationId xmlns:a16="http://schemas.microsoft.com/office/drawing/2014/main" id="{7E4C4FD0-DA95-78B7-6A07-381E9270FFBE}"/>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40350891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BEC3C-8CCA-F0EB-E5A3-96F725020151}"/>
            </a:ext>
          </a:extLst>
        </p:cNvPr>
        <p:cNvGrpSpPr/>
        <p:nvPr/>
      </p:nvGrpSpPr>
      <p:grpSpPr>
        <a:xfrm>
          <a:off x="0" y="0"/>
          <a:ext cx="0" cy="0"/>
          <a:chOff x="0" y="0"/>
          <a:chExt cx="0" cy="0"/>
        </a:xfrm>
      </p:grpSpPr>
      <p:sp>
        <p:nvSpPr>
          <p:cNvPr id="82945" name="Rectangle 7">
            <a:extLst>
              <a:ext uri="{FF2B5EF4-FFF2-40B4-BE49-F238E27FC236}">
                <a16:creationId xmlns:a16="http://schemas.microsoft.com/office/drawing/2014/main" id="{9A56C10B-B9B8-3B28-5FCA-786E1DAE55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0D8CA25-AE75-4191-8B01-FE9755FBC1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6" name="Rectangle 2">
            <a:extLst>
              <a:ext uri="{FF2B5EF4-FFF2-40B4-BE49-F238E27FC236}">
                <a16:creationId xmlns:a16="http://schemas.microsoft.com/office/drawing/2014/main" id="{59FAB0A9-055D-C529-1AD4-3293743BE98F}"/>
              </a:ext>
            </a:extLst>
          </p:cNvPr>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3">
            <a:extLst>
              <a:ext uri="{FF2B5EF4-FFF2-40B4-BE49-F238E27FC236}">
                <a16:creationId xmlns:a16="http://schemas.microsoft.com/office/drawing/2014/main" id="{FB5A3330-4DE3-A363-ABF3-E30A9177136C}"/>
              </a:ext>
            </a:extLst>
          </p:cNvPr>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3</a:t>
            </a:r>
          </a:p>
        </p:txBody>
      </p:sp>
      <p:sp>
        <p:nvSpPr>
          <p:cNvPr id="82948" name="Rectangle 4">
            <a:extLst>
              <a:ext uri="{FF2B5EF4-FFF2-40B4-BE49-F238E27FC236}">
                <a16:creationId xmlns:a16="http://schemas.microsoft.com/office/drawing/2014/main" id="{1124E229-3FE6-9523-0BAD-D9B9E82F6BC6}"/>
              </a:ext>
            </a:extLst>
          </p:cNvPr>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9" name="Rectangle 5">
            <a:extLst>
              <a:ext uri="{FF2B5EF4-FFF2-40B4-BE49-F238E27FC236}">
                <a16:creationId xmlns:a16="http://schemas.microsoft.com/office/drawing/2014/main" id="{D36CE4E2-97DF-BFDD-DF1D-B42955605571}"/>
              </a:ext>
            </a:extLst>
          </p:cNvPr>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50" name="Rectangle 6">
            <a:extLst>
              <a:ext uri="{FF2B5EF4-FFF2-40B4-BE49-F238E27FC236}">
                <a16:creationId xmlns:a16="http://schemas.microsoft.com/office/drawing/2014/main" id="{FC74D0C9-848D-AF26-5CEF-72F0275BA029}"/>
              </a:ext>
            </a:extLst>
          </p:cNvPr>
          <p:cNvSpPr>
            <a:spLocks noGrp="1" noRot="1" noChangeAspect="1" noChangeArrowheads="1" noTextEdit="1"/>
          </p:cNvSpPr>
          <p:nvPr>
            <p:ph type="sldImg"/>
          </p:nvPr>
        </p:nvSpPr>
        <p:spPr>
          <a:xfrm>
            <a:off x="1187450" y="703263"/>
            <a:ext cx="4622800" cy="3467100"/>
          </a:xfrm>
          <a:ln w="12700" cap="flat"/>
        </p:spPr>
      </p:sp>
      <p:sp>
        <p:nvSpPr>
          <p:cNvPr id="82951" name="Rectangle 7">
            <a:extLst>
              <a:ext uri="{FF2B5EF4-FFF2-40B4-BE49-F238E27FC236}">
                <a16:creationId xmlns:a16="http://schemas.microsoft.com/office/drawing/2014/main" id="{9C3DF9C5-9641-EC6D-3863-957888DC6970}"/>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751388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A1D8F-3B8C-F7F8-F592-872431DD2592}"/>
            </a:ext>
          </a:extLst>
        </p:cNvPr>
        <p:cNvGrpSpPr/>
        <p:nvPr/>
      </p:nvGrpSpPr>
      <p:grpSpPr>
        <a:xfrm>
          <a:off x="0" y="0"/>
          <a:ext cx="0" cy="0"/>
          <a:chOff x="0" y="0"/>
          <a:chExt cx="0" cy="0"/>
        </a:xfrm>
      </p:grpSpPr>
      <p:sp>
        <p:nvSpPr>
          <p:cNvPr id="83969" name="Rectangle 7">
            <a:extLst>
              <a:ext uri="{FF2B5EF4-FFF2-40B4-BE49-F238E27FC236}">
                <a16:creationId xmlns:a16="http://schemas.microsoft.com/office/drawing/2014/main" id="{83018168-6F71-9E0B-66B9-152CA4E5B4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41C928F-F266-4AE9-9955-5DF263458F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0" name="Rectangle 2">
            <a:extLst>
              <a:ext uri="{FF2B5EF4-FFF2-40B4-BE49-F238E27FC236}">
                <a16:creationId xmlns:a16="http://schemas.microsoft.com/office/drawing/2014/main" id="{C7A396A0-9840-85EC-A7EA-2E42A1E4900C}"/>
              </a:ext>
            </a:extLst>
          </p:cNvPr>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1" name="Rectangle 3">
            <a:extLst>
              <a:ext uri="{FF2B5EF4-FFF2-40B4-BE49-F238E27FC236}">
                <a16:creationId xmlns:a16="http://schemas.microsoft.com/office/drawing/2014/main" id="{7ADA6D13-B081-1C4C-F704-6E24BE968BEA}"/>
              </a:ext>
            </a:extLst>
          </p:cNvPr>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83972" name="Rectangle 4">
            <a:extLst>
              <a:ext uri="{FF2B5EF4-FFF2-40B4-BE49-F238E27FC236}">
                <a16:creationId xmlns:a16="http://schemas.microsoft.com/office/drawing/2014/main" id="{E3ADBA73-2816-D808-57B3-47553956661D}"/>
              </a:ext>
            </a:extLst>
          </p:cNvPr>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3" name="Rectangle 5">
            <a:extLst>
              <a:ext uri="{FF2B5EF4-FFF2-40B4-BE49-F238E27FC236}">
                <a16:creationId xmlns:a16="http://schemas.microsoft.com/office/drawing/2014/main" id="{02A2870A-0C57-EC70-A23A-CA5687816142}"/>
              </a:ext>
            </a:extLst>
          </p:cNvPr>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4" name="Rectangle 6">
            <a:extLst>
              <a:ext uri="{FF2B5EF4-FFF2-40B4-BE49-F238E27FC236}">
                <a16:creationId xmlns:a16="http://schemas.microsoft.com/office/drawing/2014/main" id="{3DF37F1C-0B30-04BA-51E6-2476927C4894}"/>
              </a:ext>
            </a:extLst>
          </p:cNvPr>
          <p:cNvSpPr>
            <a:spLocks noGrp="1" noRot="1" noChangeAspect="1" noChangeArrowheads="1" noTextEdit="1"/>
          </p:cNvSpPr>
          <p:nvPr>
            <p:ph type="sldImg"/>
          </p:nvPr>
        </p:nvSpPr>
        <p:spPr>
          <a:xfrm>
            <a:off x="1187450" y="703263"/>
            <a:ext cx="4622800" cy="3467100"/>
          </a:xfrm>
          <a:ln w="12700" cap="flat"/>
        </p:spPr>
      </p:sp>
      <p:sp>
        <p:nvSpPr>
          <p:cNvPr id="83975" name="Rectangle 7">
            <a:extLst>
              <a:ext uri="{FF2B5EF4-FFF2-40B4-BE49-F238E27FC236}">
                <a16:creationId xmlns:a16="http://schemas.microsoft.com/office/drawing/2014/main" id="{28C8A55D-A2D7-77C6-9E2C-DC336CB2D67F}"/>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82796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45410-B195-0ED9-CBBF-1DC64FAC08DE}"/>
            </a:ext>
          </a:extLst>
        </p:cNvPr>
        <p:cNvGrpSpPr/>
        <p:nvPr/>
      </p:nvGrpSpPr>
      <p:grpSpPr>
        <a:xfrm>
          <a:off x="0" y="0"/>
          <a:ext cx="0" cy="0"/>
          <a:chOff x="0" y="0"/>
          <a:chExt cx="0" cy="0"/>
        </a:xfrm>
      </p:grpSpPr>
      <p:sp>
        <p:nvSpPr>
          <p:cNvPr id="84993" name="Rectangle 7">
            <a:extLst>
              <a:ext uri="{FF2B5EF4-FFF2-40B4-BE49-F238E27FC236}">
                <a16:creationId xmlns:a16="http://schemas.microsoft.com/office/drawing/2014/main" id="{13BD1C10-E45F-02B8-5855-FD9FB95712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FB4B8FB-1017-465D-AFBF-5BF5BCE8100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4" name="Rectangle 2">
            <a:extLst>
              <a:ext uri="{FF2B5EF4-FFF2-40B4-BE49-F238E27FC236}">
                <a16:creationId xmlns:a16="http://schemas.microsoft.com/office/drawing/2014/main" id="{1CFFF190-9946-DBFE-5482-E2C644328418}"/>
              </a:ext>
            </a:extLst>
          </p:cNvPr>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3">
            <a:extLst>
              <a:ext uri="{FF2B5EF4-FFF2-40B4-BE49-F238E27FC236}">
                <a16:creationId xmlns:a16="http://schemas.microsoft.com/office/drawing/2014/main" id="{77B6BEBD-188D-1339-3598-56EC92644133}"/>
              </a:ext>
            </a:extLst>
          </p:cNvPr>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4996" name="Rectangle 4">
            <a:extLst>
              <a:ext uri="{FF2B5EF4-FFF2-40B4-BE49-F238E27FC236}">
                <a16:creationId xmlns:a16="http://schemas.microsoft.com/office/drawing/2014/main" id="{1C91BCFC-2C0E-F1F3-DB84-6FA903CAE899}"/>
              </a:ext>
            </a:extLst>
          </p:cNvPr>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7" name="Rectangle 5">
            <a:extLst>
              <a:ext uri="{FF2B5EF4-FFF2-40B4-BE49-F238E27FC236}">
                <a16:creationId xmlns:a16="http://schemas.microsoft.com/office/drawing/2014/main" id="{4DF88038-7FAA-8981-BA78-6CF9C57A6F77}"/>
              </a:ext>
            </a:extLst>
          </p:cNvPr>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8" name="Rectangle 6">
            <a:extLst>
              <a:ext uri="{FF2B5EF4-FFF2-40B4-BE49-F238E27FC236}">
                <a16:creationId xmlns:a16="http://schemas.microsoft.com/office/drawing/2014/main" id="{F72F0046-53C5-1F0A-DE66-BD3369C62ED3}"/>
              </a:ext>
            </a:extLst>
          </p:cNvPr>
          <p:cNvSpPr>
            <a:spLocks noGrp="1" noRot="1" noChangeAspect="1" noChangeArrowheads="1" noTextEdit="1"/>
          </p:cNvSpPr>
          <p:nvPr>
            <p:ph type="sldImg"/>
          </p:nvPr>
        </p:nvSpPr>
        <p:spPr>
          <a:xfrm>
            <a:off x="1187450" y="703263"/>
            <a:ext cx="4622800" cy="3467100"/>
          </a:xfrm>
          <a:ln w="12700" cap="flat"/>
        </p:spPr>
      </p:sp>
      <p:sp>
        <p:nvSpPr>
          <p:cNvPr id="84999" name="Rectangle 7">
            <a:extLst>
              <a:ext uri="{FF2B5EF4-FFF2-40B4-BE49-F238E27FC236}">
                <a16:creationId xmlns:a16="http://schemas.microsoft.com/office/drawing/2014/main" id="{F71F2974-0E94-B9E7-03D2-F71A72985590}"/>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29334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E7C14-C2AA-782C-EFC9-C66851819F28}"/>
            </a:ext>
          </a:extLst>
        </p:cNvPr>
        <p:cNvGrpSpPr/>
        <p:nvPr/>
      </p:nvGrpSpPr>
      <p:grpSpPr>
        <a:xfrm>
          <a:off x="0" y="0"/>
          <a:ext cx="0" cy="0"/>
          <a:chOff x="0" y="0"/>
          <a:chExt cx="0" cy="0"/>
        </a:xfrm>
      </p:grpSpPr>
      <p:sp>
        <p:nvSpPr>
          <p:cNvPr id="86017" name="Rectangle 7">
            <a:extLst>
              <a:ext uri="{FF2B5EF4-FFF2-40B4-BE49-F238E27FC236}">
                <a16:creationId xmlns:a16="http://schemas.microsoft.com/office/drawing/2014/main" id="{3BD38094-3B74-E6F4-8248-6733BBA0E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E7B9E48-CE28-477B-AF14-CB4F875872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8" name="Rectangle 2">
            <a:extLst>
              <a:ext uri="{FF2B5EF4-FFF2-40B4-BE49-F238E27FC236}">
                <a16:creationId xmlns:a16="http://schemas.microsoft.com/office/drawing/2014/main" id="{0BFE52FE-30C0-150A-2907-739FD089915D}"/>
              </a:ext>
            </a:extLst>
          </p:cNvPr>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9" name="Rectangle 3">
            <a:extLst>
              <a:ext uri="{FF2B5EF4-FFF2-40B4-BE49-F238E27FC236}">
                <a16:creationId xmlns:a16="http://schemas.microsoft.com/office/drawing/2014/main" id="{39AF6E52-1FD4-4FE6-BC7F-B2DFE9179D44}"/>
              </a:ext>
            </a:extLst>
          </p:cNvPr>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6020" name="Rectangle 4">
            <a:extLst>
              <a:ext uri="{FF2B5EF4-FFF2-40B4-BE49-F238E27FC236}">
                <a16:creationId xmlns:a16="http://schemas.microsoft.com/office/drawing/2014/main" id="{5D3BA1BA-AD2B-EFA1-CFC2-8BD0F8FED455}"/>
              </a:ext>
            </a:extLst>
          </p:cNvPr>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1" name="Rectangle 5">
            <a:extLst>
              <a:ext uri="{FF2B5EF4-FFF2-40B4-BE49-F238E27FC236}">
                <a16:creationId xmlns:a16="http://schemas.microsoft.com/office/drawing/2014/main" id="{F37E3215-0B78-FD37-D1D5-623D35458CD1}"/>
              </a:ext>
            </a:extLst>
          </p:cNvPr>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2" name="Rectangle 6">
            <a:extLst>
              <a:ext uri="{FF2B5EF4-FFF2-40B4-BE49-F238E27FC236}">
                <a16:creationId xmlns:a16="http://schemas.microsoft.com/office/drawing/2014/main" id="{84A4AF9C-20A2-5188-3207-455B3236A8A1}"/>
              </a:ext>
            </a:extLst>
          </p:cNvPr>
          <p:cNvSpPr>
            <a:spLocks noGrp="1" noRot="1" noChangeAspect="1" noChangeArrowheads="1" noTextEdit="1"/>
          </p:cNvSpPr>
          <p:nvPr>
            <p:ph type="sldImg"/>
          </p:nvPr>
        </p:nvSpPr>
        <p:spPr>
          <a:xfrm>
            <a:off x="1187450" y="703263"/>
            <a:ext cx="4622800" cy="3467100"/>
          </a:xfrm>
          <a:ln w="12700" cap="flat"/>
        </p:spPr>
      </p:sp>
      <p:sp>
        <p:nvSpPr>
          <p:cNvPr id="86023" name="Rectangle 7">
            <a:extLst>
              <a:ext uri="{FF2B5EF4-FFF2-40B4-BE49-F238E27FC236}">
                <a16:creationId xmlns:a16="http://schemas.microsoft.com/office/drawing/2014/main" id="{E1A42359-AE26-9598-89D8-FEA569C10CFA}"/>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2716275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1CBFE-B21B-DAD2-D174-91FA37EA7543}"/>
            </a:ext>
          </a:extLst>
        </p:cNvPr>
        <p:cNvGrpSpPr/>
        <p:nvPr/>
      </p:nvGrpSpPr>
      <p:grpSpPr>
        <a:xfrm>
          <a:off x="0" y="0"/>
          <a:ext cx="0" cy="0"/>
          <a:chOff x="0" y="0"/>
          <a:chExt cx="0" cy="0"/>
        </a:xfrm>
      </p:grpSpPr>
      <p:sp>
        <p:nvSpPr>
          <p:cNvPr id="87041" name="Rectangle 7">
            <a:extLst>
              <a:ext uri="{FF2B5EF4-FFF2-40B4-BE49-F238E27FC236}">
                <a16:creationId xmlns:a16="http://schemas.microsoft.com/office/drawing/2014/main" id="{4DEF3C7F-9F0C-81D1-BE12-FAB4371513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E067567-7C0E-4623-97F7-3AB1CFA8462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2" name="Rectangle 2">
            <a:extLst>
              <a:ext uri="{FF2B5EF4-FFF2-40B4-BE49-F238E27FC236}">
                <a16:creationId xmlns:a16="http://schemas.microsoft.com/office/drawing/2014/main" id="{697602C8-BD03-B3C9-9D0A-67B5845CF970}"/>
              </a:ext>
            </a:extLst>
          </p:cNvPr>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3">
            <a:extLst>
              <a:ext uri="{FF2B5EF4-FFF2-40B4-BE49-F238E27FC236}">
                <a16:creationId xmlns:a16="http://schemas.microsoft.com/office/drawing/2014/main" id="{9FD8941D-1CBE-E1EF-BE8E-9DE447B24890}"/>
              </a:ext>
            </a:extLst>
          </p:cNvPr>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87044" name="Rectangle 4">
            <a:extLst>
              <a:ext uri="{FF2B5EF4-FFF2-40B4-BE49-F238E27FC236}">
                <a16:creationId xmlns:a16="http://schemas.microsoft.com/office/drawing/2014/main" id="{A8E4DE55-0696-09DF-6E48-5257C0241CA7}"/>
              </a:ext>
            </a:extLst>
          </p:cNvPr>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5" name="Rectangle 5">
            <a:extLst>
              <a:ext uri="{FF2B5EF4-FFF2-40B4-BE49-F238E27FC236}">
                <a16:creationId xmlns:a16="http://schemas.microsoft.com/office/drawing/2014/main" id="{3395620E-00D5-4C4A-3535-9A5F4B410F75}"/>
              </a:ext>
            </a:extLst>
          </p:cNvPr>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6" name="Rectangle 6">
            <a:extLst>
              <a:ext uri="{FF2B5EF4-FFF2-40B4-BE49-F238E27FC236}">
                <a16:creationId xmlns:a16="http://schemas.microsoft.com/office/drawing/2014/main" id="{18B294E2-1126-7540-B79C-C807FB2C554E}"/>
              </a:ext>
            </a:extLst>
          </p:cNvPr>
          <p:cNvSpPr>
            <a:spLocks noGrp="1" noRot="1" noChangeAspect="1" noChangeArrowheads="1" noTextEdit="1"/>
          </p:cNvSpPr>
          <p:nvPr>
            <p:ph type="sldImg"/>
          </p:nvPr>
        </p:nvSpPr>
        <p:spPr>
          <a:xfrm>
            <a:off x="1187450" y="703263"/>
            <a:ext cx="4622800" cy="3467100"/>
          </a:xfrm>
          <a:ln w="12700" cap="flat"/>
        </p:spPr>
      </p:sp>
      <p:sp>
        <p:nvSpPr>
          <p:cNvPr id="87047" name="Rectangle 7">
            <a:extLst>
              <a:ext uri="{FF2B5EF4-FFF2-40B4-BE49-F238E27FC236}">
                <a16:creationId xmlns:a16="http://schemas.microsoft.com/office/drawing/2014/main" id="{774B4844-5091-ED59-2FBF-C080F21404E8}"/>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310788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9B5D5-02A9-724D-8CD2-6893C63F1D7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158FACE-67BD-2911-BBB8-2E68E5F2A60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3718301E-D1B3-56C2-6672-2F8CC1F0DE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5B22C20-D5FF-CBF4-ED10-F20B6208A3A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27792072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E8DB3-BE90-C5D8-0028-F3F3007F78DA}"/>
            </a:ext>
          </a:extLst>
        </p:cNvPr>
        <p:cNvGrpSpPr/>
        <p:nvPr/>
      </p:nvGrpSpPr>
      <p:grpSpPr>
        <a:xfrm>
          <a:off x="0" y="0"/>
          <a:ext cx="0" cy="0"/>
          <a:chOff x="0" y="0"/>
          <a:chExt cx="0" cy="0"/>
        </a:xfrm>
      </p:grpSpPr>
      <p:sp>
        <p:nvSpPr>
          <p:cNvPr id="88065" name="Rectangle 7">
            <a:extLst>
              <a:ext uri="{FF2B5EF4-FFF2-40B4-BE49-F238E27FC236}">
                <a16:creationId xmlns:a16="http://schemas.microsoft.com/office/drawing/2014/main" id="{0A8894DA-7A19-CE8B-F766-9889DB144A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6D0189D-E517-438B-9693-2812E02CF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6" name="Rectangle 2">
            <a:extLst>
              <a:ext uri="{FF2B5EF4-FFF2-40B4-BE49-F238E27FC236}">
                <a16:creationId xmlns:a16="http://schemas.microsoft.com/office/drawing/2014/main" id="{0D793CC9-C296-4AAD-48CD-E313F58E8789}"/>
              </a:ext>
            </a:extLst>
          </p:cNvPr>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7" name="Rectangle 3">
            <a:extLst>
              <a:ext uri="{FF2B5EF4-FFF2-40B4-BE49-F238E27FC236}">
                <a16:creationId xmlns:a16="http://schemas.microsoft.com/office/drawing/2014/main" id="{F35A24A3-A655-6BF8-7550-0F2DE6995AFC}"/>
              </a:ext>
            </a:extLst>
          </p:cNvPr>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8</a:t>
            </a:r>
          </a:p>
        </p:txBody>
      </p:sp>
      <p:sp>
        <p:nvSpPr>
          <p:cNvPr id="88068" name="Rectangle 4">
            <a:extLst>
              <a:ext uri="{FF2B5EF4-FFF2-40B4-BE49-F238E27FC236}">
                <a16:creationId xmlns:a16="http://schemas.microsoft.com/office/drawing/2014/main" id="{6DBEB574-D253-277E-380A-563155FF4611}"/>
              </a:ext>
            </a:extLst>
          </p:cNvPr>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9" name="Rectangle 5">
            <a:extLst>
              <a:ext uri="{FF2B5EF4-FFF2-40B4-BE49-F238E27FC236}">
                <a16:creationId xmlns:a16="http://schemas.microsoft.com/office/drawing/2014/main" id="{C8587384-AF20-CD77-E64E-FF210D8F04F7}"/>
              </a:ext>
            </a:extLst>
          </p:cNvPr>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70" name="Rectangle 6">
            <a:extLst>
              <a:ext uri="{FF2B5EF4-FFF2-40B4-BE49-F238E27FC236}">
                <a16:creationId xmlns:a16="http://schemas.microsoft.com/office/drawing/2014/main" id="{655E29C2-0439-15BF-F2BC-659AB39BDEE8}"/>
              </a:ext>
            </a:extLst>
          </p:cNvPr>
          <p:cNvSpPr>
            <a:spLocks noGrp="1" noRot="1" noChangeAspect="1" noChangeArrowheads="1" noTextEdit="1"/>
          </p:cNvSpPr>
          <p:nvPr>
            <p:ph type="sldImg"/>
          </p:nvPr>
        </p:nvSpPr>
        <p:spPr>
          <a:xfrm>
            <a:off x="1187450" y="703263"/>
            <a:ext cx="4622800" cy="3467100"/>
          </a:xfrm>
          <a:ln w="12700" cap="flat"/>
        </p:spPr>
      </p:sp>
      <p:sp>
        <p:nvSpPr>
          <p:cNvPr id="88071" name="Rectangle 7">
            <a:extLst>
              <a:ext uri="{FF2B5EF4-FFF2-40B4-BE49-F238E27FC236}">
                <a16:creationId xmlns:a16="http://schemas.microsoft.com/office/drawing/2014/main" id="{D244555F-E26F-9D34-ADEB-929326FDB206}"/>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500571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CCDB6-1D8D-6B2A-5FD9-0F03DF64CA37}"/>
            </a:ext>
          </a:extLst>
        </p:cNvPr>
        <p:cNvGrpSpPr/>
        <p:nvPr/>
      </p:nvGrpSpPr>
      <p:grpSpPr>
        <a:xfrm>
          <a:off x="0" y="0"/>
          <a:ext cx="0" cy="0"/>
          <a:chOff x="0" y="0"/>
          <a:chExt cx="0" cy="0"/>
        </a:xfrm>
      </p:grpSpPr>
      <p:sp>
        <p:nvSpPr>
          <p:cNvPr id="90113" name="Rectangle 7">
            <a:extLst>
              <a:ext uri="{FF2B5EF4-FFF2-40B4-BE49-F238E27FC236}">
                <a16:creationId xmlns:a16="http://schemas.microsoft.com/office/drawing/2014/main" id="{BC7ADCEC-5800-3CFF-0DAE-DBBC4CCC53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6B19D27-1D9D-4EFF-A2A6-3367138C303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4" name="Rectangle 2">
            <a:extLst>
              <a:ext uri="{FF2B5EF4-FFF2-40B4-BE49-F238E27FC236}">
                <a16:creationId xmlns:a16="http://schemas.microsoft.com/office/drawing/2014/main" id="{3A02B353-C60D-AF1D-6EA8-6A333F0D6B83}"/>
              </a:ext>
            </a:extLst>
          </p:cNvPr>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3">
            <a:extLst>
              <a:ext uri="{FF2B5EF4-FFF2-40B4-BE49-F238E27FC236}">
                <a16:creationId xmlns:a16="http://schemas.microsoft.com/office/drawing/2014/main" id="{079ECD8F-29E4-2584-E4D7-8A6656496DE3}"/>
              </a:ext>
            </a:extLst>
          </p:cNvPr>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0116" name="Rectangle 4">
            <a:extLst>
              <a:ext uri="{FF2B5EF4-FFF2-40B4-BE49-F238E27FC236}">
                <a16:creationId xmlns:a16="http://schemas.microsoft.com/office/drawing/2014/main" id="{0F4B6A11-BEFF-5F2D-033C-37FBF25C0EF0}"/>
              </a:ext>
            </a:extLst>
          </p:cNvPr>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7" name="Rectangle 5">
            <a:extLst>
              <a:ext uri="{FF2B5EF4-FFF2-40B4-BE49-F238E27FC236}">
                <a16:creationId xmlns:a16="http://schemas.microsoft.com/office/drawing/2014/main" id="{A9F5E4DB-2EA0-D3E5-0165-A0E5EADA1BE2}"/>
              </a:ext>
            </a:extLst>
          </p:cNvPr>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8" name="Rectangle 6">
            <a:extLst>
              <a:ext uri="{FF2B5EF4-FFF2-40B4-BE49-F238E27FC236}">
                <a16:creationId xmlns:a16="http://schemas.microsoft.com/office/drawing/2014/main" id="{4D4DAFAF-EAE8-2F3D-BEE0-43A3AE5711BC}"/>
              </a:ext>
            </a:extLst>
          </p:cNvPr>
          <p:cNvSpPr>
            <a:spLocks noGrp="1" noRot="1" noChangeAspect="1" noChangeArrowheads="1" noTextEdit="1"/>
          </p:cNvSpPr>
          <p:nvPr>
            <p:ph type="sldImg"/>
          </p:nvPr>
        </p:nvSpPr>
        <p:spPr>
          <a:xfrm>
            <a:off x="1187450" y="703263"/>
            <a:ext cx="4622800" cy="3467100"/>
          </a:xfrm>
          <a:ln w="12700" cap="flat"/>
        </p:spPr>
      </p:sp>
      <p:sp>
        <p:nvSpPr>
          <p:cNvPr id="90119" name="Rectangle 7">
            <a:extLst>
              <a:ext uri="{FF2B5EF4-FFF2-40B4-BE49-F238E27FC236}">
                <a16:creationId xmlns:a16="http://schemas.microsoft.com/office/drawing/2014/main" id="{D32195DA-A8C0-09A7-9FED-5189886744A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7891384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56C3D-608D-9082-5F58-F6B310A95554}"/>
            </a:ext>
          </a:extLst>
        </p:cNvPr>
        <p:cNvGrpSpPr/>
        <p:nvPr/>
      </p:nvGrpSpPr>
      <p:grpSpPr>
        <a:xfrm>
          <a:off x="0" y="0"/>
          <a:ext cx="0" cy="0"/>
          <a:chOff x="0" y="0"/>
          <a:chExt cx="0" cy="0"/>
        </a:xfrm>
      </p:grpSpPr>
      <p:sp>
        <p:nvSpPr>
          <p:cNvPr id="74753" name="Rectangle 7">
            <a:extLst>
              <a:ext uri="{FF2B5EF4-FFF2-40B4-BE49-F238E27FC236}">
                <a16:creationId xmlns:a16="http://schemas.microsoft.com/office/drawing/2014/main" id="{DA035AC8-DB37-6648-0771-2489073D79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a:extLst>
              <a:ext uri="{FF2B5EF4-FFF2-40B4-BE49-F238E27FC236}">
                <a16:creationId xmlns:a16="http://schemas.microsoft.com/office/drawing/2014/main" id="{948CFEB6-EEF2-4877-424B-EFC85193B12E}"/>
              </a:ext>
            </a:extLst>
          </p:cNvPr>
          <p:cNvSpPr>
            <a:spLocks noGrp="1" noRot="1" noChangeAspect="1" noChangeArrowheads="1" noTextEdit="1"/>
          </p:cNvSpPr>
          <p:nvPr>
            <p:ph type="sldImg"/>
          </p:nvPr>
        </p:nvSpPr>
        <p:spPr>
          <a:xfrm>
            <a:off x="1187450" y="703263"/>
            <a:ext cx="4622800" cy="3467100"/>
          </a:xfrm>
          <a:ln/>
        </p:spPr>
      </p:sp>
      <p:sp>
        <p:nvSpPr>
          <p:cNvPr id="74755" name="Rectangle 3">
            <a:extLst>
              <a:ext uri="{FF2B5EF4-FFF2-40B4-BE49-F238E27FC236}">
                <a16:creationId xmlns:a16="http://schemas.microsoft.com/office/drawing/2014/main" id="{6626C796-FFB9-73B6-870C-9C2ADAFA88A6}"/>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098966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06787-AD59-7687-4474-8E4F13A40338}"/>
            </a:ext>
          </a:extLst>
        </p:cNvPr>
        <p:cNvGrpSpPr/>
        <p:nvPr/>
      </p:nvGrpSpPr>
      <p:grpSpPr>
        <a:xfrm>
          <a:off x="0" y="0"/>
          <a:ext cx="0" cy="0"/>
          <a:chOff x="0" y="0"/>
          <a:chExt cx="0" cy="0"/>
        </a:xfrm>
      </p:grpSpPr>
      <p:sp>
        <p:nvSpPr>
          <p:cNvPr id="76801" name="Rectangle 7">
            <a:extLst>
              <a:ext uri="{FF2B5EF4-FFF2-40B4-BE49-F238E27FC236}">
                <a16:creationId xmlns:a16="http://schemas.microsoft.com/office/drawing/2014/main" id="{FC02B98E-4539-29CF-C4A2-7CA5932AB4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a:extLst>
              <a:ext uri="{FF2B5EF4-FFF2-40B4-BE49-F238E27FC236}">
                <a16:creationId xmlns:a16="http://schemas.microsoft.com/office/drawing/2014/main" id="{DDED5D53-8B21-BE87-1433-A58243A37400}"/>
              </a:ext>
            </a:extLst>
          </p:cNvPr>
          <p:cNvSpPr>
            <a:spLocks noGrp="1" noRot="1" noChangeAspect="1" noChangeArrowheads="1" noTextEdit="1"/>
          </p:cNvSpPr>
          <p:nvPr>
            <p:ph type="sldImg"/>
          </p:nvPr>
        </p:nvSpPr>
        <p:spPr>
          <a:xfrm>
            <a:off x="1187450" y="703263"/>
            <a:ext cx="4622800" cy="3467100"/>
          </a:xfrm>
          <a:ln/>
        </p:spPr>
      </p:sp>
      <p:sp>
        <p:nvSpPr>
          <p:cNvPr id="76803" name="Rectangle 3">
            <a:extLst>
              <a:ext uri="{FF2B5EF4-FFF2-40B4-BE49-F238E27FC236}">
                <a16:creationId xmlns:a16="http://schemas.microsoft.com/office/drawing/2014/main" id="{52A0275B-1F7F-883C-6EFA-E60525923DA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374484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0F971D5-882D-4233-A30D-FAEDE4CA6E8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114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4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42" name="Rectangle 6"/>
          <p:cNvSpPr>
            <a:spLocks noGrp="1" noRot="1" noChangeAspect="1" noChangeArrowheads="1" noTextEdit="1"/>
          </p:cNvSpPr>
          <p:nvPr>
            <p:ph type="sldImg"/>
          </p:nvPr>
        </p:nvSpPr>
        <p:spPr>
          <a:xfrm>
            <a:off x="1187450" y="703263"/>
            <a:ext cx="4622800" cy="3467100"/>
          </a:xfrm>
          <a:ln w="12700" cap="flat"/>
        </p:spPr>
      </p:sp>
      <p:sp>
        <p:nvSpPr>
          <p:cNvPr id="9114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4884835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6591C42-4AD5-4528-9EC3-61D5E9BDFC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02" name="Rectangle 2"/>
          <p:cNvSpPr>
            <a:spLocks noGrp="1" noRot="1" noChangeAspect="1" noChangeArrowheads="1" noTextEdit="1"/>
          </p:cNvSpPr>
          <p:nvPr>
            <p:ph type="sldImg"/>
          </p:nvPr>
        </p:nvSpPr>
        <p:spPr>
          <a:xfrm>
            <a:off x="417513" y="703263"/>
            <a:ext cx="6162675" cy="3467100"/>
          </a:xfrm>
          <a:ln/>
        </p:spPr>
      </p:sp>
      <p:sp>
        <p:nvSpPr>
          <p:cNvPr id="1024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245023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9DCB16A-F829-4527-A43B-C46817CDE35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6" name="Rectangle 2"/>
          <p:cNvSpPr>
            <a:spLocks noGrp="1" noRot="1" noChangeAspect="1" noChangeArrowheads="1" noTextEdit="1"/>
          </p:cNvSpPr>
          <p:nvPr>
            <p:ph type="sldImg"/>
          </p:nvPr>
        </p:nvSpPr>
        <p:spPr>
          <a:xfrm>
            <a:off x="1187450" y="703263"/>
            <a:ext cx="4622800" cy="3467100"/>
          </a:xfrm>
          <a:ln/>
        </p:spPr>
      </p:sp>
      <p:sp>
        <p:nvSpPr>
          <p:cNvPr id="1034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078419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BD73B76-F558-45CE-871C-8466EA0D0D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9026" name="Rectangle 2"/>
          <p:cNvSpPr>
            <a:spLocks noGrp="1" noRot="1" noChangeAspect="1" noChangeArrowheads="1" noTextEdit="1"/>
          </p:cNvSpPr>
          <p:nvPr>
            <p:ph type="sldImg"/>
          </p:nvPr>
        </p:nvSpPr>
        <p:spPr>
          <a:xfrm>
            <a:off x="1187450" y="703263"/>
            <a:ext cx="4622800" cy="3467100"/>
          </a:xfrm>
          <a:ln/>
        </p:spPr>
      </p:sp>
      <p:sp>
        <p:nvSpPr>
          <p:cNvPr id="1290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66806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85CE7E0-7666-4352-A4C1-28EF06861A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0050" name="Rectangle 2"/>
          <p:cNvSpPr>
            <a:spLocks noGrp="1" noRot="1" noChangeAspect="1" noChangeArrowheads="1" noTextEdit="1"/>
          </p:cNvSpPr>
          <p:nvPr>
            <p:ph type="sldImg"/>
          </p:nvPr>
        </p:nvSpPr>
        <p:spPr>
          <a:xfrm>
            <a:off x="1187450" y="703263"/>
            <a:ext cx="4622800" cy="3467100"/>
          </a:xfrm>
          <a:ln/>
        </p:spPr>
      </p:sp>
      <p:sp>
        <p:nvSpPr>
          <p:cNvPr id="13005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944629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DA57BBC-3DEF-4030-90C9-4A7A7E87C33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1074" name="Rectangle 2"/>
          <p:cNvSpPr>
            <a:spLocks noGrp="1" noRot="1" noChangeAspect="1" noChangeArrowheads="1" noTextEdit="1"/>
          </p:cNvSpPr>
          <p:nvPr>
            <p:ph type="sldImg"/>
          </p:nvPr>
        </p:nvSpPr>
        <p:spPr>
          <a:xfrm>
            <a:off x="1187450" y="703263"/>
            <a:ext cx="4622800" cy="3467100"/>
          </a:xfrm>
          <a:ln/>
        </p:spPr>
      </p:sp>
      <p:sp>
        <p:nvSpPr>
          <p:cNvPr id="13107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12514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a:t>
            </a:fld>
            <a:endParaRPr lang="en-US" altLang="en-US"/>
          </a:p>
        </p:txBody>
      </p:sp>
    </p:spTree>
    <p:extLst>
      <p:ext uri="{BB962C8B-B14F-4D97-AF65-F5344CB8AC3E}">
        <p14:creationId xmlns:p14="http://schemas.microsoft.com/office/powerpoint/2010/main" val="3314814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C1FEC76-0B84-458E-8A4E-B7ECCB6E1D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2098" name="Rectangle 2"/>
          <p:cNvSpPr>
            <a:spLocks noGrp="1" noRot="1" noChangeAspect="1" noChangeArrowheads="1" noTextEdit="1"/>
          </p:cNvSpPr>
          <p:nvPr>
            <p:ph type="sldImg"/>
          </p:nvPr>
        </p:nvSpPr>
        <p:spPr>
          <a:xfrm>
            <a:off x="1187450" y="703263"/>
            <a:ext cx="4622800" cy="3467100"/>
          </a:xfrm>
          <a:ln/>
        </p:spPr>
      </p:sp>
      <p:sp>
        <p:nvSpPr>
          <p:cNvPr id="1320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015882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5F31BFB-CE80-49DF-B5B2-8D11C75DEDA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3122" name="Rectangle 2"/>
          <p:cNvSpPr>
            <a:spLocks noGrp="1" noRot="1" noChangeAspect="1" noChangeArrowheads="1" noTextEdit="1"/>
          </p:cNvSpPr>
          <p:nvPr>
            <p:ph type="sldImg"/>
          </p:nvPr>
        </p:nvSpPr>
        <p:spPr>
          <a:xfrm>
            <a:off x="1187450" y="703263"/>
            <a:ext cx="4622800" cy="3467100"/>
          </a:xfrm>
          <a:ln/>
        </p:spPr>
      </p:sp>
      <p:sp>
        <p:nvSpPr>
          <p:cNvPr id="13312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023981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231900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791429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5971F-7A67-7283-17B3-58BBACC400C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D0F4DF4C-D135-322B-D7B1-B603214169E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AC9380EB-8AB9-DB2A-8907-7FBF7A8463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7032D6F-3399-BFDF-E40A-C22E3DF8EF4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70061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FAB2C-77AB-24BA-754D-5A8A9D0A6239}"/>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89E597F6-9BE2-1CFE-2B1C-9CE3C653D15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74BB4D8B-6F84-F79E-C6DE-2466B8B4652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B94534E-49B6-4065-91A0-2F9C01C7890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163246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F08FA-8E5B-C573-FEBD-5D1BB97C3E6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28DE188-20E0-CD28-835A-29F94832581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5C68A883-9FC7-6C52-EA5D-92F6F53D54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FA45554B-7F6A-FE5E-CAB8-85A187611DC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75</a:t>
            </a:fld>
            <a:endParaRPr lang="en-US" altLang="en-US"/>
          </a:p>
        </p:txBody>
      </p:sp>
    </p:spTree>
    <p:extLst>
      <p:ext uri="{BB962C8B-B14F-4D97-AF65-F5344CB8AC3E}">
        <p14:creationId xmlns:p14="http://schemas.microsoft.com/office/powerpoint/2010/main" val="2067572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99F86-E055-23A7-2610-8B0DAC2B860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F6BC5F1-C710-E21F-288C-1B97CD3372C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319B116A-2859-00ED-1373-6C5107AC557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869ABAAD-F402-7BFB-FCE2-9CAE09424D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14</a:t>
            </a:fld>
            <a:endParaRPr lang="en-US" altLang="en-US"/>
          </a:p>
        </p:txBody>
      </p:sp>
    </p:spTree>
    <p:extLst>
      <p:ext uri="{BB962C8B-B14F-4D97-AF65-F5344CB8AC3E}">
        <p14:creationId xmlns:p14="http://schemas.microsoft.com/office/powerpoint/2010/main" val="4035855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04C25-2805-F9C9-8C27-77EB32240F29}"/>
            </a:ext>
          </a:extLst>
        </p:cNvPr>
        <p:cNvGrpSpPr/>
        <p:nvPr/>
      </p:nvGrpSpPr>
      <p:grpSpPr>
        <a:xfrm>
          <a:off x="0" y="0"/>
          <a:ext cx="0" cy="0"/>
          <a:chOff x="0" y="0"/>
          <a:chExt cx="0" cy="0"/>
        </a:xfrm>
      </p:grpSpPr>
      <p:sp>
        <p:nvSpPr>
          <p:cNvPr id="100354" name="Rectangle 7">
            <a:extLst>
              <a:ext uri="{FF2B5EF4-FFF2-40B4-BE49-F238E27FC236}">
                <a16:creationId xmlns:a16="http://schemas.microsoft.com/office/drawing/2014/main" id="{353C2FBB-93EC-7B76-F1DE-06E1EF9443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a:extLst>
              <a:ext uri="{FF2B5EF4-FFF2-40B4-BE49-F238E27FC236}">
                <a16:creationId xmlns:a16="http://schemas.microsoft.com/office/drawing/2014/main" id="{FB021EC0-A576-FF3E-FDBB-445D93B8CAA5}"/>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8A449390-8DFF-FA16-5216-6EF943A80130}"/>
              </a:ext>
            </a:extLst>
          </p:cNvPr>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36495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3D87D-830F-378C-C291-23C6608C57F9}"/>
            </a:ext>
          </a:extLst>
        </p:cNvPr>
        <p:cNvGrpSpPr/>
        <p:nvPr/>
      </p:nvGrpSpPr>
      <p:grpSpPr>
        <a:xfrm>
          <a:off x="0" y="0"/>
          <a:ext cx="0" cy="0"/>
          <a:chOff x="0" y="0"/>
          <a:chExt cx="0" cy="0"/>
        </a:xfrm>
      </p:grpSpPr>
      <p:sp>
        <p:nvSpPr>
          <p:cNvPr id="101378" name="Rectangle 7">
            <a:extLst>
              <a:ext uri="{FF2B5EF4-FFF2-40B4-BE49-F238E27FC236}">
                <a16:creationId xmlns:a16="http://schemas.microsoft.com/office/drawing/2014/main" id="{0CCF3AD2-3AFF-EFED-ABEA-CDAAD5287A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a:extLst>
              <a:ext uri="{FF2B5EF4-FFF2-40B4-BE49-F238E27FC236}">
                <a16:creationId xmlns:a16="http://schemas.microsoft.com/office/drawing/2014/main" id="{606BD23C-EFC9-1D88-39BD-87059646EEF5}"/>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224406C7-96C8-863C-E88F-94243D44D2EC}"/>
              </a:ext>
            </a:extLst>
          </p:cNvPr>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51608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9751A-53E4-C12F-87F4-025731F85214}"/>
            </a:ext>
          </a:extLst>
        </p:cNvPr>
        <p:cNvGrpSpPr/>
        <p:nvPr/>
      </p:nvGrpSpPr>
      <p:grpSpPr>
        <a:xfrm>
          <a:off x="0" y="0"/>
          <a:ext cx="0" cy="0"/>
          <a:chOff x="0" y="0"/>
          <a:chExt cx="0" cy="0"/>
        </a:xfrm>
      </p:grpSpPr>
      <p:sp>
        <p:nvSpPr>
          <p:cNvPr id="103426" name="Rectangle 7">
            <a:extLst>
              <a:ext uri="{FF2B5EF4-FFF2-40B4-BE49-F238E27FC236}">
                <a16:creationId xmlns:a16="http://schemas.microsoft.com/office/drawing/2014/main" id="{8FAC9F47-4095-BEFF-2C87-C99F0F5253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954D2032-F7A1-47FB-8029-FF01734C1A45}"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a:extLst>
              <a:ext uri="{FF2B5EF4-FFF2-40B4-BE49-F238E27FC236}">
                <a16:creationId xmlns:a16="http://schemas.microsoft.com/office/drawing/2014/main" id="{0A99F9D8-ADDD-CB73-6C22-68E0FE50B427}"/>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EA421457-90E8-9740-BB76-57C06C0F1211}"/>
              </a:ext>
            </a:extLst>
          </p:cNvPr>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02685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2774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565319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47835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7830345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2268240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288478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810249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2898864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9419904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385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1258750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204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595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4912866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073493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6656235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3449372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6320985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000920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740291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216298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88934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9276653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23632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57310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8112540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2757878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4481440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9546159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97116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9/13/24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9773239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5839234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353617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5510267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8197221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1761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08407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1407415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6540803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83371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9/13/24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6522482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8282013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7673771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2845853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6325960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148456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760777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9/13/24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9/13/24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546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46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image" Target="../media/image2.jpeg"/><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(F24): </a:t>
            </a:r>
            <a:r>
              <a:rPr lang="en-US" altLang="en-US" sz="1050" i="1" dirty="0">
                <a:solidFill>
                  <a:schemeClr val="bg1"/>
                </a:solidFill>
              </a:rPr>
              <a:t>Lecture 2 – ER, Relational, SQL (1)</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3415028"/>
      </p:ext>
    </p:extLst>
  </p:cSld>
  <p:clrMap bg1="lt1" tx1="dk1" bg2="lt2" tx2="dk2" accent1="accent1" accent2="accent2" accent3="accent3" accent4="accent4" accent5="accent5" accent6="accent6" hlink="hlink" folHlink="folHlink"/>
  <p:sldLayoutIdLst>
    <p:sldLayoutId id="2147493641" r:id="rId1"/>
    <p:sldLayoutId id="2147493642" r:id="rId2"/>
    <p:sldLayoutId id="2147493643" r:id="rId3"/>
    <p:sldLayoutId id="2147493644" r:id="rId4"/>
    <p:sldLayoutId id="2147493645" r:id="rId5"/>
    <p:sldLayoutId id="2147493646" r:id="rId6"/>
    <p:sldLayoutId id="2147493647" r:id="rId7"/>
    <p:sldLayoutId id="2147493648" r:id="rId8"/>
    <p:sldLayoutId id="2147493649" r:id="rId9"/>
    <p:sldLayoutId id="2147493650" r:id="rId10"/>
    <p:sldLayoutId id="2147493651" r:id="rId11"/>
    <p:sldLayoutId id="2147493652" r:id="rId12"/>
    <p:sldLayoutId id="2147493653"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8296139"/>
      </p:ext>
    </p:extLst>
  </p:cSld>
  <p:clrMap bg1="lt1" tx1="dk1" bg2="lt2" tx2="dk2" accent1="accent1" accent2="accent2" accent3="accent3" accent4="accent4" accent5="accent5" accent6="accent6" hlink="hlink" folHlink="folHlink"/>
  <p:sldLayoutIdLst>
    <p:sldLayoutId id="2147493655" r:id="rId1"/>
    <p:sldLayoutId id="2147493656" r:id="rId2"/>
    <p:sldLayoutId id="2147493657" r:id="rId3"/>
    <p:sldLayoutId id="2147493658" r:id="rId4"/>
    <p:sldLayoutId id="2147493659" r:id="rId5"/>
    <p:sldLayoutId id="2147493660" r:id="rId6"/>
    <p:sldLayoutId id="2147493661" r:id="rId7"/>
    <p:sldLayoutId id="2147493662" r:id="rId8"/>
    <p:sldLayoutId id="2147493663" r:id="rId9"/>
    <p:sldLayoutId id="2147493664" r:id="rId10"/>
    <p:sldLayoutId id="2147493665" r:id="rId11"/>
    <p:sldLayoutId id="214749366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1930415"/>
      </p:ext>
    </p:extLst>
  </p:cSld>
  <p:clrMap bg1="lt1" tx1="dk1" bg2="lt2" tx2="dk2" accent1="accent1" accent2="accent2" accent3="accent3" accent4="accent4" accent5="accent5" accent6="accent6" hlink="hlink" folHlink="folHlink"/>
  <p:sldLayoutIdLst>
    <p:sldLayoutId id="2147493668" r:id="rId1"/>
    <p:sldLayoutId id="2147493669" r:id="rId2"/>
    <p:sldLayoutId id="2147493670" r:id="rId3"/>
    <p:sldLayoutId id="2147493671" r:id="rId4"/>
    <p:sldLayoutId id="2147493672" r:id="rId5"/>
    <p:sldLayoutId id="2147493673" r:id="rId6"/>
    <p:sldLayoutId id="2147493674" r:id="rId7"/>
    <p:sldLayoutId id="2147493675" r:id="rId8"/>
    <p:sldLayoutId id="2147493676" r:id="rId9"/>
    <p:sldLayoutId id="2147493677" r:id="rId10"/>
    <p:sldLayoutId id="2147493678" r:id="rId11"/>
    <p:sldLayoutId id="214749367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8355397"/>
      </p:ext>
    </p:extLst>
  </p:cSld>
  <p:clrMap bg1="lt1" tx1="dk1" bg2="lt2" tx2="dk2" accent1="accent1" accent2="accent2" accent3="accent3" accent4="accent4" accent5="accent5" accent6="accent6" hlink="hlink" folHlink="folHlink"/>
  <p:sldLayoutIdLst>
    <p:sldLayoutId id="2147493681" r:id="rId1"/>
    <p:sldLayoutId id="2147493682" r:id="rId2"/>
    <p:sldLayoutId id="2147493683" r:id="rId3"/>
    <p:sldLayoutId id="2147493684" r:id="rId4"/>
    <p:sldLayoutId id="2147493685" r:id="rId5"/>
    <p:sldLayoutId id="2147493686" r:id="rId6"/>
    <p:sldLayoutId id="2147493687" r:id="rId7"/>
    <p:sldLayoutId id="2147493688" r:id="rId8"/>
    <p:sldLayoutId id="2147493689" r:id="rId9"/>
    <p:sldLayoutId id="2147493690" r:id="rId10"/>
    <p:sldLayoutId id="2147493691" r:id="rId11"/>
    <p:sldLayoutId id="214749369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9.tiff"/><Relationship Id="rId1" Type="http://schemas.openxmlformats.org/officeDocument/2006/relationships/slideLayout" Target="../slideLayouts/slideLayout1.xml"/><Relationship Id="rId6" Type="http://schemas.openxmlformats.org/officeDocument/2006/relationships/image" Target="../media/image11.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iff"/><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29.jpe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3" Type="http://schemas.openxmlformats.org/officeDocument/2006/relationships/hyperlink" Target="https://dbis-uibk.github.io/relax/calc/gist/4f7866c17624ca9dfa85ed2482078be8/relax-silberschatz-english.txt/0" TargetMode="External"/><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hyperlink" Target="https://ssol.columbia.edu/?tran%5b1%5d_tran_name=scel" TargetMode="External"/><Relationship Id="rId2" Type="http://schemas.openxmlformats.org/officeDocument/2006/relationships/hyperlink" Target="https://ssol.columbia.edu/?s%25.5Fid=fd750cfd0cd19a9ab5235&amp;p%25.5Fr%25.5Fid=a16174398ac7ea950f698&amp;p%25.5Ft%25.5Fid=1&amp;athn%25.5Ftype=session&amp;jsenabled=true&amp;jsversion=1&amp;jsrelease=0&amp;vbsenabled=false&amp;vbsversion=0&amp;vbsrelease=0&amp;tran%25.5B1%25.5D%25.5Ftran%25.5Fname=spex&amp;tran%25.5B1%25.5D%25.5Foutput%25.5Ftype=html%25.5Fmsie5"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003, V03, Fall 2024</a:t>
            </a:r>
            <a:br>
              <a:rPr lang="en-US" altLang="en-US" sz="3200" i="1" dirty="0"/>
            </a:br>
            <a:r>
              <a:rPr lang="en-US" altLang="en-US" sz="2800" i="1" dirty="0"/>
              <a:t>Lecture 2: ER, Relational, SQL (1)</a:t>
            </a: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https://ehikioya.com/conceptual-logical-physical-database-modeling/</a:t>
            </a:r>
            <a:endPar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378100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ER</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Relational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Doc</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Graph</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7030A0"/>
                </a:solidFill>
                <a:effectLst/>
                <a:uLnTx/>
                <a:uFillTx/>
                <a:latin typeface="Calibri" charset="0"/>
                <a:ea typeface="ＭＳ Ｐゴシック" charset="-128"/>
                <a:cs typeface="+mn-cs"/>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Business</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UI</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Business</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Service</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647950" y="3518708"/>
            <a:ext cx="502382" cy="1167134"/>
            <a:chOff x="5603042" y="2048530"/>
            <a:chExt cx="502382"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603042" y="2048530"/>
              <a:ext cx="502382"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Pros</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9394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pctechnicalpro.blogspot.com</a:t>
            </a: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/2017/04/advantages-disadvantages-</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er</a:t>
            </a: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-model-</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dbms.html</a:t>
            </a:r>
            <a:endPar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If you get to use Google to help with take home exams, HW, etc.</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get to use Google to help with slides.</a:t>
            </a:r>
          </a:p>
        </p:txBody>
      </p:sp>
    </p:spTree>
    <p:extLst>
      <p:ext uri="{BB962C8B-B14F-4D97-AF65-F5344CB8AC3E}">
        <p14:creationId xmlns:p14="http://schemas.microsoft.com/office/powerpoint/2010/main" val="358167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1AF48-FDAA-2FD9-06C4-59032DBFF785}"/>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D36B6707-FBC3-4186-8B29-31F5FFD70E2E}"/>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047F24E4-E6F3-7C9F-6329-E2E5B98C190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C0099862-F8D9-CD9A-84EC-D4FE768B2F76}"/>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3" name="Rectangle 2">
            <a:extLst>
              <a:ext uri="{FF2B5EF4-FFF2-40B4-BE49-F238E27FC236}">
                <a16:creationId xmlns:a16="http://schemas.microsoft.com/office/drawing/2014/main" id="{91C30BA3-E8B5-6CD5-6659-D3F7C341C277}"/>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Entity-Relational Model Reminder</a:t>
            </a:r>
          </a:p>
        </p:txBody>
      </p:sp>
      <p:sp>
        <p:nvSpPr>
          <p:cNvPr id="4" name="TextBox 9">
            <a:extLst>
              <a:ext uri="{FF2B5EF4-FFF2-40B4-BE49-F238E27FC236}">
                <a16:creationId xmlns:a16="http://schemas.microsoft.com/office/drawing/2014/main" id="{021CFF6B-255A-A66B-357E-37D2E5E1E63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2: ER, Relational, SQL (I)			© Donald F. Ferguson, 2024</a:t>
            </a:r>
            <a:endParaRPr lang="en-US" altLang="en-US" sz="800" i="1" dirty="0">
              <a:solidFill>
                <a:schemeClr val="bg1"/>
              </a:solidFill>
            </a:endParaRPr>
          </a:p>
        </p:txBody>
      </p:sp>
    </p:spTree>
    <p:extLst>
      <p:ext uri="{BB962C8B-B14F-4D97-AF65-F5344CB8AC3E}">
        <p14:creationId xmlns:p14="http://schemas.microsoft.com/office/powerpoint/2010/main" val="2273468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C79BA-8CA0-0711-35D8-7A0530D0060F}"/>
            </a:ext>
          </a:extLst>
        </p:cNvPr>
        <p:cNvGrpSpPr/>
        <p:nvPr/>
      </p:nvGrpSpPr>
      <p:grpSpPr>
        <a:xfrm>
          <a:off x="0" y="0"/>
          <a:ext cx="0" cy="0"/>
          <a:chOff x="0" y="0"/>
          <a:chExt cx="0" cy="0"/>
        </a:xfrm>
      </p:grpSpPr>
      <p:sp>
        <p:nvSpPr>
          <p:cNvPr id="459778" name="Rectangle 2">
            <a:extLst>
              <a:ext uri="{FF2B5EF4-FFF2-40B4-BE49-F238E27FC236}">
                <a16:creationId xmlns:a16="http://schemas.microsoft.com/office/drawing/2014/main" id="{DF90E656-7265-CD6D-EBD0-0E017AABD61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a:extLst>
              <a:ext uri="{FF2B5EF4-FFF2-40B4-BE49-F238E27FC236}">
                <a16:creationId xmlns:a16="http://schemas.microsoft.com/office/drawing/2014/main" id="{85C38987-9411-7B25-01CA-507AF1F7251F}"/>
              </a:ext>
            </a:extLst>
          </p:cNvPr>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AC9731F1-B967-7108-29E0-053EBC1B07A6}"/>
              </a:ext>
            </a:extLst>
          </p:cNvPr>
          <p:cNvSpPr txBox="1"/>
          <p:nvPr/>
        </p:nvSpPr>
        <p:spPr>
          <a:xfrm>
            <a:off x="106607" y="3978176"/>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these statements apply primarily to OO systems and the relational/SQL models.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 motivation for “No SQL” is to relax the constraints.</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p>
        </p:txBody>
      </p:sp>
    </p:spTree>
    <p:extLst>
      <p:ext uri="{BB962C8B-B14F-4D97-AF65-F5344CB8AC3E}">
        <p14:creationId xmlns:p14="http://schemas.microsoft.com/office/powerpoint/2010/main" val="2289623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529D0-DFAA-8B14-7D5D-CFB422F06EAE}"/>
            </a:ext>
          </a:extLst>
        </p:cNvPr>
        <p:cNvGrpSpPr/>
        <p:nvPr/>
      </p:nvGrpSpPr>
      <p:grpSpPr>
        <a:xfrm>
          <a:off x="0" y="0"/>
          <a:ext cx="0" cy="0"/>
          <a:chOff x="0" y="0"/>
          <a:chExt cx="0" cy="0"/>
        </a:xfrm>
      </p:grpSpPr>
      <p:sp>
        <p:nvSpPr>
          <p:cNvPr id="461826" name="Rectangle 2">
            <a:extLst>
              <a:ext uri="{FF2B5EF4-FFF2-40B4-BE49-F238E27FC236}">
                <a16:creationId xmlns:a16="http://schemas.microsoft.com/office/drawing/2014/main" id="{0A786A67-8DC7-30F5-ED8C-B6C070B48EE7}"/>
              </a:ext>
            </a:extLst>
          </p:cNvPr>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a:extLst>
              <a:ext uri="{FF2B5EF4-FFF2-40B4-BE49-F238E27FC236}">
                <a16:creationId xmlns:a16="http://schemas.microsoft.com/office/drawing/2014/main" id="{30250E6C-2ED0-D327-BAC9-177695CC98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a:extLst>
              <a:ext uri="{FF2B5EF4-FFF2-40B4-BE49-F238E27FC236}">
                <a16:creationId xmlns:a16="http://schemas.microsoft.com/office/drawing/2014/main" id="{AA7F243B-A55E-58A2-F815-AD451204EC92}"/>
              </a:ext>
            </a:extLst>
          </p:cNvPr>
          <p:cNvCxnSpPr/>
          <p:nvPr/>
        </p:nvCxnSpPr>
        <p:spPr bwMode="auto">
          <a:xfrm flipV="1">
            <a:off x="4038600" y="1276350"/>
            <a:ext cx="13716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 name="Straight Connector 3">
            <a:extLst>
              <a:ext uri="{FF2B5EF4-FFF2-40B4-BE49-F238E27FC236}">
                <a16:creationId xmlns:a16="http://schemas.microsoft.com/office/drawing/2014/main" id="{F18DFB8C-4220-EF27-1479-436C91585898}"/>
              </a:ext>
            </a:extLst>
          </p:cNvPr>
          <p:cNvCxnSpPr>
            <a:cxnSpLocks/>
          </p:cNvCxnSpPr>
          <p:nvPr/>
        </p:nvCxnSpPr>
        <p:spPr bwMode="auto">
          <a:xfrm>
            <a:off x="4038600" y="1885950"/>
            <a:ext cx="13716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TextBox 6">
            <a:extLst>
              <a:ext uri="{FF2B5EF4-FFF2-40B4-BE49-F238E27FC236}">
                <a16:creationId xmlns:a16="http://schemas.microsoft.com/office/drawing/2014/main" id="{05F170C7-C77D-D1EE-FF4D-93C57E07AD4B}"/>
              </a:ext>
            </a:extLst>
          </p:cNvPr>
          <p:cNvSpPr txBox="1"/>
          <p:nvPr/>
        </p:nvSpPr>
        <p:spPr>
          <a:xfrm>
            <a:off x="4114800" y="3638550"/>
            <a:ext cx="1606530"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(10101, 98988)</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(10101,76543)</a:t>
            </a:r>
          </a:p>
        </p:txBody>
      </p:sp>
    </p:spTree>
    <p:extLst>
      <p:ext uri="{BB962C8B-B14F-4D97-AF65-F5344CB8AC3E}">
        <p14:creationId xmlns:p14="http://schemas.microsoft.com/office/powerpoint/2010/main" val="2473208232"/>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33E20-DB67-D697-B1ED-3EE15780EA1C}"/>
            </a:ext>
          </a:extLst>
        </p:cNvPr>
        <p:cNvGrpSpPr/>
        <p:nvPr/>
      </p:nvGrpSpPr>
      <p:grpSpPr>
        <a:xfrm>
          <a:off x="0" y="0"/>
          <a:ext cx="0" cy="0"/>
          <a:chOff x="0" y="0"/>
          <a:chExt cx="0" cy="0"/>
        </a:xfrm>
      </p:grpSpPr>
      <p:sp>
        <p:nvSpPr>
          <p:cNvPr id="463874" name="Rectangle 2">
            <a:extLst>
              <a:ext uri="{FF2B5EF4-FFF2-40B4-BE49-F238E27FC236}">
                <a16:creationId xmlns:a16="http://schemas.microsoft.com/office/drawing/2014/main" id="{F13190F3-16F2-3514-12BF-BCF86C71160E}"/>
              </a:ext>
            </a:extLst>
          </p:cNvPr>
          <p:cNvSpPr>
            <a:spLocks noGrp="1" noChangeArrowheads="1"/>
          </p:cNvSpPr>
          <p:nvPr>
            <p:ph type="title"/>
          </p:nvPr>
        </p:nvSpPr>
        <p:spPr/>
        <p:txBody>
          <a:bodyPr/>
          <a:lstStyle/>
          <a:p>
            <a:pPr>
              <a:defRPr/>
            </a:pPr>
            <a:r>
              <a:rPr lang="en-US" dirty="0">
                <a:ea typeface="+mj-ea"/>
              </a:rPr>
              <a:t>Relationship Sets</a:t>
            </a:r>
          </a:p>
        </p:txBody>
      </p:sp>
      <p:sp>
        <p:nvSpPr>
          <p:cNvPr id="16387" name="Rectangle 3">
            <a:extLst>
              <a:ext uri="{FF2B5EF4-FFF2-40B4-BE49-F238E27FC236}">
                <a16:creationId xmlns:a16="http://schemas.microsoft.com/office/drawing/2014/main" id="{34485651-6A42-721D-EBF2-7BA8FD8653F3}"/>
              </a:ext>
            </a:extLst>
          </p:cNvPr>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ABC87732-91FA-0922-F8D5-A4DCF42C3D16}"/>
              </a:ext>
            </a:extLst>
          </p:cNvPr>
          <p:cNvSpPr txBox="1"/>
          <p:nvPr/>
        </p:nvSpPr>
        <p:spPr>
          <a:xfrm>
            <a:off x="106607" y="3562350"/>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thinks about relationships this way.</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is no idea so simple that a DB professor cannot make it confusing,</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usually by using math.</a:t>
            </a:r>
          </a:p>
        </p:txBody>
      </p:sp>
    </p:spTree>
    <p:extLst>
      <p:ext uri="{BB962C8B-B14F-4D97-AF65-F5344CB8AC3E}">
        <p14:creationId xmlns:p14="http://schemas.microsoft.com/office/powerpoint/2010/main" val="3032365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43A42-9F95-F15F-EA9D-B80332630BBD}"/>
            </a:ext>
          </a:extLst>
        </p:cNvPr>
        <p:cNvGrpSpPr/>
        <p:nvPr/>
      </p:nvGrpSpPr>
      <p:grpSpPr>
        <a:xfrm>
          <a:off x="0" y="0"/>
          <a:ext cx="0" cy="0"/>
          <a:chOff x="0" y="0"/>
          <a:chExt cx="0" cy="0"/>
        </a:xfrm>
      </p:grpSpPr>
      <p:sp>
        <p:nvSpPr>
          <p:cNvPr id="486402" name="Rectangle 2">
            <a:extLst>
              <a:ext uri="{FF2B5EF4-FFF2-40B4-BE49-F238E27FC236}">
                <a16:creationId xmlns:a16="http://schemas.microsoft.com/office/drawing/2014/main" id="{C0306D33-C9DE-EF95-4ED3-8D423191840E}"/>
              </a:ext>
            </a:extLst>
          </p:cNvPr>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a:extLst>
              <a:ext uri="{FF2B5EF4-FFF2-40B4-BE49-F238E27FC236}">
                <a16:creationId xmlns:a16="http://schemas.microsoft.com/office/drawing/2014/main" id="{120E89BE-8559-F1DC-CC05-3D822799EBE1}"/>
              </a:ext>
            </a:extLst>
          </p:cNvPr>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Example: we define the relationship set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advisor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to denote the associations between students and the instructors who act as their advisors.</a:t>
            </a:r>
          </a:p>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Pictorially, we draw a line between related entities.</a:t>
            </a:r>
          </a:p>
          <a:p>
            <a:pPr marL="342900" marR="0" lvl="0" indent="-342900" algn="l" defTabSz="457200" rtl="0" eaLnBrk="1" fontAlgn="base" latinLnBrk="0" hangingPunct="1">
              <a:lnSpc>
                <a:spcPct val="100000"/>
              </a:lnSpc>
              <a:spcBef>
                <a:spcPct val="35000"/>
              </a:spcBef>
              <a:spcAft>
                <a:spcPct val="0"/>
              </a:spcAft>
              <a:buClr>
                <a:srgbClr val="CC3300"/>
              </a:buClr>
              <a:buSzPct val="11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pic>
        <p:nvPicPr>
          <p:cNvPr id="17412" name="Picture 6">
            <a:extLst>
              <a:ext uri="{FF2B5EF4-FFF2-40B4-BE49-F238E27FC236}">
                <a16:creationId xmlns:a16="http://schemas.microsoft.com/office/drawing/2014/main" id="{A1DAD129-18F4-34F7-1DF1-1E2396199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101EAF8-C73E-7D3C-2536-8816DCFF779A}"/>
              </a:ext>
            </a:extLst>
          </p:cNvPr>
          <p:cNvSpPr txBox="1"/>
          <p:nvPr/>
        </p:nvSpPr>
        <p:spPr>
          <a:xfrm>
            <a:off x="106607" y="3978176"/>
            <a:ext cx="8738943" cy="83099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draws the diagrams this way, but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Sometimes thinking this way helps understand other ways to depict the concept.</a:t>
            </a:r>
          </a:p>
        </p:txBody>
      </p:sp>
      <p:sp>
        <p:nvSpPr>
          <p:cNvPr id="2" name="TextBox 1">
            <a:extLst>
              <a:ext uri="{FF2B5EF4-FFF2-40B4-BE49-F238E27FC236}">
                <a16:creationId xmlns:a16="http://schemas.microsoft.com/office/drawing/2014/main" id="{CB529684-3A23-CD20-4CE9-0C5C1D569E90}"/>
              </a:ext>
            </a:extLst>
          </p:cNvPr>
          <p:cNvSpPr txBox="1"/>
          <p:nvPr/>
        </p:nvSpPr>
        <p:spPr>
          <a:xfrm>
            <a:off x="4599140" y="2026575"/>
            <a:ext cx="4495800"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this diagram, the lines are the relationship set.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Many DB models use a 3</a:t>
            </a:r>
            <a:r>
              <a:rPr kumimoji="0" lang="en-US" sz="1600" b="0" i="0" u="none" strike="noStrike" kern="1200" cap="none" spc="0" normalizeH="0" baseline="30000" noProof="0" dirty="0">
                <a:ln>
                  <a:noFill/>
                </a:ln>
                <a:solidFill>
                  <a:srgbClr val="FF0000"/>
                </a:solidFill>
                <a:effectLst/>
                <a:uLnTx/>
                <a:uFillTx/>
                <a:latin typeface="Calibri" charset="0"/>
                <a:ea typeface="ＭＳ Ｐゴシック" charset="-128"/>
                <a:cs typeface="+mn-cs"/>
              </a:rPr>
              <a:t>rd</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entity set to represent complex relationships.</a:t>
            </a:r>
          </a:p>
        </p:txBody>
      </p:sp>
    </p:spTree>
    <p:extLst>
      <p:ext uri="{BB962C8B-B14F-4D97-AF65-F5344CB8AC3E}">
        <p14:creationId xmlns:p14="http://schemas.microsoft.com/office/powerpoint/2010/main" val="3883068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DC61E-9EA8-5229-9B71-59FE9194C5B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0AED19E-FEBE-A675-9B27-D06F6A48F99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B8AC063B-AA2B-83A5-31BF-808D915EEF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ADD15D1E-2F4E-B568-1E4B-573A9486647E}"/>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C7BBB7FC-CD2C-F0DD-4936-45F56D4EE011}"/>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Visual Notation</a:t>
            </a:r>
          </a:p>
        </p:txBody>
      </p:sp>
      <p:sp>
        <p:nvSpPr>
          <p:cNvPr id="4" name="TextBox 9">
            <a:extLst>
              <a:ext uri="{FF2B5EF4-FFF2-40B4-BE49-F238E27FC236}">
                <a16:creationId xmlns:a16="http://schemas.microsoft.com/office/drawing/2014/main" id="{15035984-AE35-8D16-5E5C-98193C665C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2: ER, Relational, SQL (I)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37762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2: ER, Relational, SQL (I)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7A96A-C3ED-CE52-05A8-C2FBFC21D841}"/>
            </a:ext>
          </a:extLst>
        </p:cNvPr>
        <p:cNvGrpSpPr/>
        <p:nvPr/>
      </p:nvGrpSpPr>
      <p:grpSpPr>
        <a:xfrm>
          <a:off x="0" y="0"/>
          <a:ext cx="0" cy="0"/>
          <a:chOff x="0" y="0"/>
          <a:chExt cx="0" cy="0"/>
        </a:xfrm>
      </p:grpSpPr>
      <p:sp>
        <p:nvSpPr>
          <p:cNvPr id="486402" name="Rectangle 2">
            <a:extLst>
              <a:ext uri="{FF2B5EF4-FFF2-40B4-BE49-F238E27FC236}">
                <a16:creationId xmlns:a16="http://schemas.microsoft.com/office/drawing/2014/main" id="{44CB75EA-5A81-4C51-5E57-B54DA4330591}"/>
              </a:ext>
            </a:extLst>
          </p:cNvPr>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a:extLst>
              <a:ext uri="{FF2B5EF4-FFF2-40B4-BE49-F238E27FC236}">
                <a16:creationId xmlns:a16="http://schemas.microsoft.com/office/drawing/2014/main" id="{26D8B1D5-F6FD-31AC-E33F-D9D3BCAA21AC}"/>
              </a:ext>
            </a:extLst>
          </p:cNvPr>
          <p:cNvSpPr>
            <a:spLocks noChangeArrowheads="1"/>
          </p:cNvSpPr>
          <p:nvPr/>
        </p:nvSpPr>
        <p:spPr bwMode="auto">
          <a:xfrm>
            <a:off x="1143000" y="50692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Entity sets can be represented graphically as follows: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Rectangles represent entity sets.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Attributes listed inside entity rectangle</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Underline indicates primary key attributes</a:t>
            </a:r>
          </a:p>
        </p:txBody>
      </p:sp>
      <p:pic>
        <p:nvPicPr>
          <p:cNvPr id="15364" name="Picture 1">
            <a:extLst>
              <a:ext uri="{FF2B5EF4-FFF2-40B4-BE49-F238E27FC236}">
                <a16:creationId xmlns:a16="http://schemas.microsoft.com/office/drawing/2014/main" id="{588458A1-74A3-1659-DF68-ABB3AFFF4E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5448" y="1862979"/>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BF1C8F5A-A961-7178-08AC-E71E915717A5}"/>
              </a:ext>
            </a:extLst>
          </p:cNvPr>
          <p:cNvPicPr>
            <a:picLocks noChangeAspect="1"/>
          </p:cNvPicPr>
          <p:nvPr/>
        </p:nvPicPr>
        <p:blipFill>
          <a:blip r:embed="rId4"/>
          <a:stretch>
            <a:fillRect/>
          </a:stretch>
        </p:blipFill>
        <p:spPr>
          <a:xfrm>
            <a:off x="152400" y="3280521"/>
            <a:ext cx="5137308" cy="1562377"/>
          </a:xfrm>
          <a:prstGeom prst="rect">
            <a:avLst/>
          </a:prstGeom>
        </p:spPr>
      </p:pic>
      <p:sp>
        <p:nvSpPr>
          <p:cNvPr id="4" name="TextBox 3">
            <a:extLst>
              <a:ext uri="{FF2B5EF4-FFF2-40B4-BE49-F238E27FC236}">
                <a16:creationId xmlns:a16="http://schemas.microsoft.com/office/drawing/2014/main" id="{4C66173F-A7F1-C5A8-5E99-CD07A670C2C2}"/>
              </a:ext>
            </a:extLst>
          </p:cNvPr>
          <p:cNvSpPr txBox="1"/>
          <p:nvPr/>
        </p:nvSpPr>
        <p:spPr>
          <a:xfrm>
            <a:off x="2057400" y="3570183"/>
            <a:ext cx="1011687"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Crow’s</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Foot</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Notation</a:t>
            </a:r>
          </a:p>
        </p:txBody>
      </p:sp>
      <p:sp>
        <p:nvSpPr>
          <p:cNvPr id="9" name="TextBox 8">
            <a:extLst>
              <a:ext uri="{FF2B5EF4-FFF2-40B4-BE49-F238E27FC236}">
                <a16:creationId xmlns:a16="http://schemas.microsoft.com/office/drawing/2014/main" id="{7D25931F-9584-D88F-F2C2-9CC4E13DB9BF}"/>
              </a:ext>
            </a:extLst>
          </p:cNvPr>
          <p:cNvSpPr txBox="1"/>
          <p:nvPr/>
        </p:nvSpPr>
        <p:spPr>
          <a:xfrm>
            <a:off x="4495800" y="1657350"/>
            <a:ext cx="4572000" cy="1569660"/>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charset="-128"/>
                <a:cs typeface="+mn-cs"/>
              </a:rPr>
              <a:t>“Visual modeling is the use of semantically rich, graphical and textual design notations to capture software designs. A notation, such as UML, allows the level of abstraction to be raised, while maintaining rigorous syntax and semantics. In this way, it improves communication in the design team, as the design is formed and reviewed, allowing the reader to reason about the design, and it provides an unambiguous basis for implementation.”</a:t>
            </a:r>
            <a:endParaRPr kumimoji="0" lang="en-US" sz="12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34421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62576-2B2A-BC2F-5955-C71A329A1E5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B033E4-3621-05E7-986E-AAC0A647B7C0}"/>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65E4F61B-33B8-3562-0F74-28EAD911DD2D}"/>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72AFF4C-4E0D-01F9-3D6B-BC68E8065740}"/>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72A3CB8F-7913-819D-9582-188B7C8E3C47}"/>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E5A77E76-4C1D-5179-4A66-8256D504B028}"/>
              </a:ext>
            </a:extLst>
          </p:cNvPr>
          <p:cNvSpPr txBox="1"/>
          <p:nvPr/>
        </p:nvSpPr>
        <p:spPr>
          <a:xfrm>
            <a:off x="4489687" y="666749"/>
            <a:ext cx="529312"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UML</a:t>
            </a:r>
          </a:p>
        </p:txBody>
      </p:sp>
      <p:sp>
        <p:nvSpPr>
          <p:cNvPr id="8" name="TextBox 7">
            <a:extLst>
              <a:ext uri="{FF2B5EF4-FFF2-40B4-BE49-F238E27FC236}">
                <a16:creationId xmlns:a16="http://schemas.microsoft.com/office/drawing/2014/main" id="{20C7D3EE-111D-F3AF-0842-90AE196DD1F8}"/>
              </a:ext>
            </a:extLst>
          </p:cNvPr>
          <p:cNvSpPr txBox="1"/>
          <p:nvPr/>
        </p:nvSpPr>
        <p:spPr>
          <a:xfrm>
            <a:off x="381000" y="666750"/>
            <a:ext cx="885179"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ER Model</a:t>
            </a:r>
          </a:p>
        </p:txBody>
      </p:sp>
      <p:sp>
        <p:nvSpPr>
          <p:cNvPr id="9" name="TextBox 8">
            <a:extLst>
              <a:ext uri="{FF2B5EF4-FFF2-40B4-BE49-F238E27FC236}">
                <a16:creationId xmlns:a16="http://schemas.microsoft.com/office/drawing/2014/main" id="{CEA52FB2-294D-56A5-4632-BA0993973446}"/>
              </a:ext>
            </a:extLst>
          </p:cNvPr>
          <p:cNvSpPr txBox="1"/>
          <p:nvPr/>
        </p:nvSpPr>
        <p:spPr>
          <a:xfrm>
            <a:off x="2743200" y="4229796"/>
            <a:ext cx="1041760"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Crow’s Foot</a:t>
            </a:r>
          </a:p>
        </p:txBody>
      </p:sp>
      <p:sp>
        <p:nvSpPr>
          <p:cNvPr id="10" name="TextBox 9">
            <a:extLst>
              <a:ext uri="{FF2B5EF4-FFF2-40B4-BE49-F238E27FC236}">
                <a16:creationId xmlns:a16="http://schemas.microsoft.com/office/drawing/2014/main" id="{5EA8502F-9C4B-AAE2-7310-B5E363D4C631}"/>
              </a:ext>
            </a:extLst>
          </p:cNvPr>
          <p:cNvSpPr txBox="1"/>
          <p:nvPr/>
        </p:nvSpPr>
        <p:spPr>
          <a:xfrm>
            <a:off x="6019800" y="3239065"/>
            <a:ext cx="2728632" cy="1446550"/>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“Other,” i.e. PowerPoint is the most</a:t>
            </a:r>
            <a:b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common modeling notation.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easy to get “carried away.”</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trick is to do “just enough modeling.”</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 mostly use Crow’s Foot</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“just enough”</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But lacks some capabilities.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book uses ER notation.</a:t>
            </a:r>
          </a:p>
        </p:txBody>
      </p:sp>
    </p:spTree>
    <p:extLst>
      <p:ext uri="{BB962C8B-B14F-4D97-AF65-F5344CB8AC3E}">
        <p14:creationId xmlns:p14="http://schemas.microsoft.com/office/powerpoint/2010/main" val="2004297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 (Crow’s Foot)</a:t>
            </a:r>
          </a:p>
        </p:txBody>
      </p:sp>
      <p:sp>
        <p:nvSpPr>
          <p:cNvPr id="6" name="TextBox 5">
            <a:extLst>
              <a:ext uri="{FF2B5EF4-FFF2-40B4-BE49-F238E27FC236}">
                <a16:creationId xmlns:a16="http://schemas.microsoft.com/office/drawing/2014/main" id="{015FA813-2810-324E-A5D7-653C29A54C60}"/>
              </a:ext>
            </a:extLst>
          </p:cNvPr>
          <p:cNvSpPr txBox="1"/>
          <p:nvPr/>
        </p:nvSpPr>
        <p:spPr>
          <a:xfrm>
            <a:off x="2667000" y="648930"/>
            <a:ext cx="2895600" cy="830997"/>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spend a lot of time</a:t>
            </a:r>
            <a:b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discussing keys.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start in a couple</a:t>
            </a:r>
            <a:b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of slides.</a:t>
            </a:r>
          </a:p>
        </p:txBody>
      </p:sp>
      <p:pic>
        <p:nvPicPr>
          <p:cNvPr id="4" name="Picture 3">
            <a:extLst>
              <a:ext uri="{FF2B5EF4-FFF2-40B4-BE49-F238E27FC236}">
                <a16:creationId xmlns:a16="http://schemas.microsoft.com/office/drawing/2014/main" id="{4C1525A6-7CCD-7645-8FAA-4E85332707B9}"/>
              </a:ext>
            </a:extLst>
          </p:cNvPr>
          <p:cNvPicPr>
            <a:picLocks noChangeAspect="1"/>
          </p:cNvPicPr>
          <p:nvPr/>
        </p:nvPicPr>
        <p:blipFill>
          <a:blip r:embed="rId2"/>
          <a:stretch>
            <a:fillRect/>
          </a:stretch>
        </p:blipFill>
        <p:spPr>
          <a:xfrm>
            <a:off x="4323184" y="1352550"/>
            <a:ext cx="4516015" cy="2998885"/>
          </a:xfrm>
          <a:prstGeom prst="rect">
            <a:avLst/>
          </a:prstGeom>
        </p:spPr>
      </p:pic>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0" y="514350"/>
            <a:ext cx="5105400" cy="4114800"/>
          </a:xfrm>
        </p:spPr>
        <p:txBody>
          <a:bodyPr/>
          <a:lstStyle/>
          <a:p>
            <a:r>
              <a:rPr lang="en-US" sz="1400" dirty="0"/>
              <a:t>Attribute annotations:</a:t>
            </a:r>
          </a:p>
          <a:p>
            <a:pPr lvl="1"/>
            <a:r>
              <a:rPr lang="en-US" sz="1200" dirty="0"/>
              <a:t>PK = Primary Key</a:t>
            </a:r>
          </a:p>
          <a:p>
            <a:pPr lvl="1"/>
            <a:r>
              <a:rPr lang="en-US" sz="1200" dirty="0"/>
              <a:t>FK = Foreign Key</a:t>
            </a:r>
            <a:br>
              <a:rPr lang="en-US" sz="1200" dirty="0"/>
            </a:br>
            <a:endParaRPr lang="en-US" sz="1200" dirty="0"/>
          </a:p>
          <a:p>
            <a:r>
              <a:rPr lang="en-US" sz="1400" dirty="0"/>
              <a:t>Line annotations:</a:t>
            </a:r>
          </a:p>
          <a:p>
            <a:endParaRPr lang="en-US" sz="1400" dirty="0"/>
          </a:p>
          <a:p>
            <a:endParaRPr lang="en-US" sz="1400" dirty="0"/>
          </a:p>
          <a:p>
            <a:endParaRPr lang="en-US" sz="1400" dirty="0"/>
          </a:p>
          <a:p>
            <a:endParaRPr lang="en-US" sz="1400" dirty="0"/>
          </a:p>
          <a:p>
            <a:endParaRPr lang="en-US" sz="1400" dirty="0"/>
          </a:p>
          <a:p>
            <a:endParaRPr lang="en-US" sz="1400" dirty="0"/>
          </a:p>
          <a:p>
            <a:br>
              <a:rPr lang="en-US" sz="1400" dirty="0"/>
            </a:br>
            <a:r>
              <a:rPr lang="en-US" sz="1400" dirty="0"/>
              <a:t>We will learn over time and there are good tutorials</a:t>
            </a:r>
            <a:br>
              <a:rPr lang="en-US" sz="1400" dirty="0"/>
            </a:br>
            <a:r>
              <a:rPr lang="en-US" sz="1400" dirty="0"/>
              <a:t>(https://</a:t>
            </a:r>
            <a:r>
              <a:rPr lang="en-US" sz="1400" dirty="0" err="1"/>
              <a:t>www.lucidchart.com</a:t>
            </a:r>
            <a:r>
              <a:rPr lang="en-US" sz="1400" dirty="0"/>
              <a:t>/pages/</a:t>
            </a:r>
            <a:r>
              <a:rPr lang="en-US" sz="1400" dirty="0" err="1"/>
              <a:t>er</a:t>
            </a:r>
            <a:r>
              <a:rPr lang="en-US" sz="1400" dirty="0"/>
              <a:t>-diagrams)</a:t>
            </a:r>
            <a:br>
              <a:rPr lang="en-US" sz="1400" dirty="0"/>
            </a:br>
            <a:r>
              <a:rPr lang="en-US" sz="1400" dirty="0"/>
              <a:t>to help study and refresh.</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3"/>
          <a:stretch>
            <a:fillRect/>
          </a:stretch>
        </p:blipFill>
        <p:spPr>
          <a:xfrm>
            <a:off x="228600" y="1684538"/>
            <a:ext cx="2984500" cy="1781517"/>
          </a:xfrm>
          <a:prstGeom prst="rect">
            <a:avLst/>
          </a:prstGeom>
        </p:spPr>
      </p:pic>
    </p:spTree>
    <p:extLst>
      <p:ext uri="{BB962C8B-B14F-4D97-AF65-F5344CB8AC3E}">
        <p14:creationId xmlns:p14="http://schemas.microsoft.com/office/powerpoint/2010/main" val="3303345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2"/>
          <a:stretch>
            <a:fillRect/>
          </a:stretch>
        </p:blipFill>
        <p:spPr>
          <a:xfrm>
            <a:off x="228600" y="793874"/>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4198457"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a:t>
            </a: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means that the value occurs </a:t>
            </a:r>
            <a:r>
              <a:rPr kumimoji="0" lang="en-US" sz="1400" b="1" i="0" u="none" strike="noStrike" kern="1200" cap="none" spc="0" normalizeH="0" baseline="0" noProof="0" dirty="0">
                <a:ln>
                  <a:noFill/>
                </a:ln>
                <a:solidFill>
                  <a:prstClr val="black"/>
                </a:solidFill>
                <a:effectLst/>
                <a:uLnTx/>
                <a:uFillTx/>
                <a:latin typeface="Calibri" charset="0"/>
                <a:ea typeface="ＭＳ Ｐゴシック" charset="-128"/>
                <a:cs typeface="+mn-cs"/>
              </a:rPr>
              <a:t>at most once.</a:t>
            </a:r>
            <a:endPar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12" name="Rectangle 11">
            <a:extLst>
              <a:ext uri="{FF2B5EF4-FFF2-40B4-BE49-F238E27FC236}">
                <a16:creationId xmlns:a16="http://schemas.microsoft.com/office/drawing/2014/main" id="{BD50BE91-8083-114F-A240-4C5D352EBC69}"/>
              </a:ext>
            </a:extLst>
          </p:cNvPr>
          <p:cNvSpPr/>
          <p:nvPr/>
        </p:nvSpPr>
        <p:spPr>
          <a:xfrm>
            <a:off x="228600" y="793874"/>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3"/>
          <a:stretch>
            <a:fillRect/>
          </a:stretch>
        </p:blipFill>
        <p:spPr>
          <a:xfrm>
            <a:off x="228600" y="2266950"/>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06565" y="2276877"/>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A375827B-9D63-3B40-B81B-3F74F73E7074}"/>
              </a:ext>
            </a:extLst>
          </p:cNvPr>
          <p:cNvSpPr txBox="1"/>
          <p:nvPr/>
        </p:nvSpPr>
        <p:spPr>
          <a:xfrm>
            <a:off x="141066" y="1672248"/>
            <a:ext cx="4283480"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Calibri" charset="0"/>
                <a:ea typeface="ＭＳ Ｐゴシック" charset="-128"/>
                <a:cs typeface="+mn-cs"/>
              </a:rPr>
              <a:t>Foreign Key </a:t>
            </a: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means that if a value occurs in </a:t>
            </a:r>
            <a:r>
              <a:rPr kumimoji="0" lang="en-US" sz="1400" b="0" i="0" u="none" strike="noStrike" kern="1200" cap="none" spc="0" normalizeH="0" baseline="0" noProof="0" dirty="0" err="1">
                <a:ln>
                  <a:noFill/>
                </a:ln>
                <a:solidFill>
                  <a:srgbClr val="7030A0"/>
                </a:solidFill>
                <a:effectLst/>
                <a:uLnTx/>
                <a:uFillTx/>
                <a:latin typeface="Calibri" charset="0"/>
                <a:ea typeface="ＭＳ Ｐゴシック" charset="-128"/>
                <a:cs typeface="+mn-cs"/>
              </a:rPr>
              <a:t>school_id</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for any row, there must be a row in School with </a:t>
            </a: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24335" y="3409950"/>
            <a:ext cx="4552465" cy="73866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The line notations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A student is related to EXACTLY ONE school.</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A School may be related to 0, 1 or many students.</a:t>
            </a:r>
          </a:p>
        </p:txBody>
      </p:sp>
      <p:pic>
        <p:nvPicPr>
          <p:cNvPr id="2" name="Picture 1">
            <a:extLst>
              <a:ext uri="{FF2B5EF4-FFF2-40B4-BE49-F238E27FC236}">
                <a16:creationId xmlns:a16="http://schemas.microsoft.com/office/drawing/2014/main" id="{D568B848-7575-3647-992A-519768F2C091}"/>
              </a:ext>
            </a:extLst>
          </p:cNvPr>
          <p:cNvPicPr>
            <a:picLocks noChangeAspect="1"/>
          </p:cNvPicPr>
          <p:nvPr/>
        </p:nvPicPr>
        <p:blipFill>
          <a:blip r:embed="rId4"/>
          <a:stretch>
            <a:fillRect/>
          </a:stretch>
        </p:blipFill>
        <p:spPr>
          <a:xfrm>
            <a:off x="4460850" y="952902"/>
            <a:ext cx="4552465" cy="3033648"/>
          </a:xfrm>
          <a:prstGeom prst="rect">
            <a:avLst/>
          </a:prstGeom>
        </p:spPr>
      </p:pic>
      <p:sp>
        <p:nvSpPr>
          <p:cNvPr id="4" name="TextBox 3">
            <a:extLst>
              <a:ext uri="{FF2B5EF4-FFF2-40B4-BE49-F238E27FC236}">
                <a16:creationId xmlns:a16="http://schemas.microsoft.com/office/drawing/2014/main" id="{5261C749-3018-3048-A102-A460AC69B04F}"/>
              </a:ext>
            </a:extLst>
          </p:cNvPr>
          <p:cNvSpPr txBox="1"/>
          <p:nvPr/>
        </p:nvSpPr>
        <p:spPr>
          <a:xfrm>
            <a:off x="4218930" y="529562"/>
            <a:ext cx="4810676" cy="369332"/>
          </a:xfrm>
          <a:prstGeom prst="rect">
            <a:avLst/>
          </a:prstGeom>
          <a:noFill/>
        </p:spPr>
        <p:txBody>
          <a:bodyPr wrap="none" rtlCol="0">
            <a:spAutoFit/>
          </a:bodyPr>
          <a:lstStyle/>
          <a:p>
            <a:r>
              <a:rPr lang="en-US" dirty="0" err="1"/>
              <a:t>Student.school_id</a:t>
            </a:r>
            <a:r>
              <a:rPr lang="en-US" dirty="0"/>
              <a:t> references </a:t>
            </a:r>
            <a:r>
              <a:rPr lang="en-US" dirty="0" err="1"/>
              <a:t>school.school_code</a:t>
            </a:r>
            <a:endParaRPr lang="en-US" dirty="0"/>
          </a:p>
        </p:txBody>
      </p:sp>
    </p:spTree>
    <p:extLst>
      <p:ext uri="{BB962C8B-B14F-4D97-AF65-F5344CB8AC3E}">
        <p14:creationId xmlns:p14="http://schemas.microsoft.com/office/powerpoint/2010/main" val="614973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6FA4A4-C539-9B44-1159-B1F6E43F927E}"/>
              </a:ext>
            </a:extLst>
          </p:cNvPr>
          <p:cNvSpPr>
            <a:spLocks noGrp="1"/>
          </p:cNvSpPr>
          <p:nvPr>
            <p:ph idx="1"/>
          </p:nvPr>
        </p:nvSpPr>
        <p:spPr/>
        <p:txBody>
          <a:bodyPr/>
          <a:lstStyle/>
          <a:p>
            <a:r>
              <a:rPr lang="en-US" dirty="0"/>
              <a:t>We will do a worked example in </a:t>
            </a:r>
            <a:r>
              <a:rPr lang="en-US" dirty="0" err="1"/>
              <a:t>LucidChart</a:t>
            </a:r>
            <a:endParaRPr lang="en-US" dirty="0"/>
          </a:p>
        </p:txBody>
      </p:sp>
      <p:sp>
        <p:nvSpPr>
          <p:cNvPr id="3" name="Title 2">
            <a:extLst>
              <a:ext uri="{FF2B5EF4-FFF2-40B4-BE49-F238E27FC236}">
                <a16:creationId xmlns:a16="http://schemas.microsoft.com/office/drawing/2014/main" id="{B739E5D3-062C-86DD-3D33-2D6FC00DAF94}"/>
              </a:ext>
            </a:extLst>
          </p:cNvPr>
          <p:cNvSpPr>
            <a:spLocks noGrp="1"/>
          </p:cNvSpPr>
          <p:nvPr>
            <p:ph type="title"/>
          </p:nvPr>
        </p:nvSpPr>
        <p:spPr/>
        <p:txBody>
          <a:bodyPr/>
          <a:lstStyle/>
          <a:p>
            <a:r>
              <a:rPr lang="en-US" dirty="0"/>
              <a:t>Worked Example</a:t>
            </a:r>
          </a:p>
        </p:txBody>
      </p:sp>
    </p:spTree>
    <p:extLst>
      <p:ext uri="{BB962C8B-B14F-4D97-AF65-F5344CB8AC3E}">
        <p14:creationId xmlns:p14="http://schemas.microsoft.com/office/powerpoint/2010/main" val="1373401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B2731-31AC-11D7-9295-8BBF1318F987}"/>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C9D76692-A526-DB7D-060E-1B20D9A5A3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8C4116B-91FC-921C-543C-CBF6209AC6AC}"/>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C331D954-5D3E-67DD-3C87-086B2AFD006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2B7FA63E-6CEB-532C-C5A4-4132CFCC9BBE}"/>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Relational Model</a:t>
            </a:r>
          </a:p>
        </p:txBody>
      </p:sp>
      <p:sp>
        <p:nvSpPr>
          <p:cNvPr id="9" name="TextBox 9">
            <a:extLst>
              <a:ext uri="{FF2B5EF4-FFF2-40B4-BE49-F238E27FC236}">
                <a16:creationId xmlns:a16="http://schemas.microsoft.com/office/drawing/2014/main" id="{D98BD27E-2335-B67E-224E-BEB25FE5C2C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2: ER, Relational, SQL (I)			© Donald F. Ferguson, 2024</a:t>
            </a:r>
            <a:endParaRPr lang="en-US" altLang="en-US" sz="800" i="1" dirty="0">
              <a:solidFill>
                <a:schemeClr val="bg1"/>
              </a:solidFill>
            </a:endParaRPr>
          </a:p>
        </p:txBody>
      </p:sp>
    </p:spTree>
    <p:extLst>
      <p:ext uri="{BB962C8B-B14F-4D97-AF65-F5344CB8AC3E}">
        <p14:creationId xmlns:p14="http://schemas.microsoft.com/office/powerpoint/2010/main" val="2141831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30E3D-BAA0-7BAE-EF5C-A613943EC3D9}"/>
            </a:ext>
          </a:extLst>
        </p:cNvPr>
        <p:cNvGrpSpPr/>
        <p:nvPr/>
      </p:nvGrpSpPr>
      <p:grpSpPr>
        <a:xfrm>
          <a:off x="0" y="0"/>
          <a:ext cx="0" cy="0"/>
          <a:chOff x="0" y="0"/>
          <a:chExt cx="0" cy="0"/>
        </a:xfrm>
      </p:grpSpPr>
      <p:sp>
        <p:nvSpPr>
          <p:cNvPr id="25601" name="Rectangle 2">
            <a:extLst>
              <a:ext uri="{FF2B5EF4-FFF2-40B4-BE49-F238E27FC236}">
                <a16:creationId xmlns:a16="http://schemas.microsoft.com/office/drawing/2014/main" id="{38742F1E-D7C7-B3A7-F0D3-D4973F31DB69}"/>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a:extLst>
              <a:ext uri="{FF2B5EF4-FFF2-40B4-BE49-F238E27FC236}">
                <a16:creationId xmlns:a16="http://schemas.microsoft.com/office/drawing/2014/main" id="{9C5E03B2-6EC8-33CE-AE6C-E7E550194869}"/>
              </a:ext>
            </a:extLst>
          </p:cNvPr>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a:extLst>
              <a:ext uri="{FF2B5EF4-FFF2-40B4-BE49-F238E27FC236}">
                <a16:creationId xmlns:a16="http://schemas.microsoft.com/office/drawing/2014/main" id="{F186032C-9FA2-D0CE-D643-A8EC756AF0FB}"/>
              </a:ext>
            </a:extLst>
          </p:cNvPr>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4" name="Text Box 32">
            <a:extLst>
              <a:ext uri="{FF2B5EF4-FFF2-40B4-BE49-F238E27FC236}">
                <a16:creationId xmlns:a16="http://schemas.microsoft.com/office/drawing/2014/main" id="{BBAF519F-BCB0-E397-07A8-83653B1277D6}"/>
              </a:ext>
            </a:extLst>
          </p:cNvPr>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Columns</a:t>
            </a:r>
          </a:p>
        </p:txBody>
      </p:sp>
      <p:sp>
        <p:nvSpPr>
          <p:cNvPr id="25605" name="Line 33">
            <a:extLst>
              <a:ext uri="{FF2B5EF4-FFF2-40B4-BE49-F238E27FC236}">
                <a16:creationId xmlns:a16="http://schemas.microsoft.com/office/drawing/2014/main" id="{E6556DD2-0069-0420-EDB9-DE52A5743E79}"/>
              </a:ext>
            </a:extLst>
          </p:cNvPr>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25606" name="Picture 37" descr="1">
            <a:extLst>
              <a:ext uri="{FF2B5EF4-FFF2-40B4-BE49-F238E27FC236}">
                <a16:creationId xmlns:a16="http://schemas.microsoft.com/office/drawing/2014/main" id="{E2426C6B-3E5B-118F-B185-505D7C065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a:extLst>
              <a:ext uri="{FF2B5EF4-FFF2-40B4-BE49-F238E27FC236}">
                <a16:creationId xmlns:a16="http://schemas.microsoft.com/office/drawing/2014/main" id="{072108AE-7ECD-1FBE-510E-56D58EE677CD}"/>
              </a:ext>
            </a:extLst>
          </p:cNvPr>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Rows</a:t>
            </a:r>
          </a:p>
        </p:txBody>
      </p:sp>
      <p:sp>
        <p:nvSpPr>
          <p:cNvPr id="25608" name="Line 39">
            <a:extLst>
              <a:ext uri="{FF2B5EF4-FFF2-40B4-BE49-F238E27FC236}">
                <a16:creationId xmlns:a16="http://schemas.microsoft.com/office/drawing/2014/main" id="{4F74B43C-3F2B-E4B2-BB48-A43F28B9C31C}"/>
              </a:ext>
            </a:extLst>
          </p:cNvPr>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9" name="Line 40">
            <a:extLst>
              <a:ext uri="{FF2B5EF4-FFF2-40B4-BE49-F238E27FC236}">
                <a16:creationId xmlns:a16="http://schemas.microsoft.com/office/drawing/2014/main" id="{3940FE29-444B-32FA-248E-12441AE3AD28}"/>
              </a:ext>
            </a:extLst>
          </p:cNvPr>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1" name="Picture 2" descr="Edgar F. Codd">
            <a:extLst>
              <a:ext uri="{FF2B5EF4-FFF2-40B4-BE49-F238E27FC236}">
                <a16:creationId xmlns:a16="http://schemas.microsoft.com/office/drawing/2014/main" id="{77A8815B-0993-E5E1-0992-EF8078244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7469F1C-4CD5-7809-D8DC-DE3607AC0E6D}"/>
              </a:ext>
            </a:extLst>
          </p:cNvPr>
          <p:cNvSpPr txBox="1"/>
          <p:nvPr/>
        </p:nvSpPr>
        <p:spPr>
          <a:xfrm>
            <a:off x="4812968" y="1440470"/>
            <a:ext cx="1040671" cy="334835"/>
          </a:xfrm>
          <a:prstGeom prst="rect">
            <a:avLst/>
          </a:prstGeom>
          <a:noFill/>
        </p:spPr>
        <p:txBody>
          <a:bodyPr wrap="non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Ted Codd</a:t>
            </a:r>
            <a:b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IN" sz="788"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Turing Award 1981</a:t>
            </a:r>
          </a:p>
        </p:txBody>
      </p:sp>
      <p:sp>
        <p:nvSpPr>
          <p:cNvPr id="13" name="Content Placeholder 1">
            <a:extLst>
              <a:ext uri="{FF2B5EF4-FFF2-40B4-BE49-F238E27FC236}">
                <a16:creationId xmlns:a16="http://schemas.microsoft.com/office/drawing/2014/main" id="{892681DE-7CEB-AF09-ECA3-DA6A47A8A220}"/>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The “relation” is the “table.”</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In my big space of pieces of data.</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ID, name, </a:t>
            </a:r>
            <a:r>
              <a:rPr kumimoji="1" lang="en-US" sz="1400" b="0" i="1" u="none" strike="noStrike" kern="0" cap="none" spc="0" normalizeH="0" baseline="0" noProof="0" dirty="0" err="1">
                <a:ln>
                  <a:noFill/>
                </a:ln>
                <a:solidFill>
                  <a:srgbClr val="000000"/>
                </a:solidFill>
                <a:effectLst/>
                <a:uLnTx/>
                <a:uFillTx/>
                <a:latin typeface="Helvetica"/>
                <a:ea typeface="MS PGothic" panose="020B0600070205080204" pitchFamily="34" charset="-128"/>
                <a:cs typeface="+mn-cs"/>
              </a:rPr>
              <a:t>dept_name</a:t>
            </a: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salary</a:t>
            </a: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are</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somehow related.</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This causes confusion, because the ER and other models use “relation” to mean something else.</a:t>
            </a:r>
          </a:p>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Core concepts:</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Relation</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Tuple (Row)</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Column (Attribute)</a:t>
            </a:r>
          </a:p>
        </p:txBody>
      </p:sp>
    </p:spTree>
    <p:extLst>
      <p:ext uri="{BB962C8B-B14F-4D97-AF65-F5344CB8AC3E}">
        <p14:creationId xmlns:p14="http://schemas.microsoft.com/office/powerpoint/2010/main" val="490699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94BA3-ECA5-1E11-A354-6FCE9D4A8A43}"/>
            </a:ext>
          </a:extLst>
        </p:cNvPr>
        <p:cNvGrpSpPr/>
        <p:nvPr/>
      </p:nvGrpSpPr>
      <p:grpSpPr>
        <a:xfrm>
          <a:off x="0" y="0"/>
          <a:ext cx="0" cy="0"/>
          <a:chOff x="0" y="0"/>
          <a:chExt cx="0" cy="0"/>
        </a:xfrm>
      </p:grpSpPr>
      <p:sp>
        <p:nvSpPr>
          <p:cNvPr id="245762" name="Rectangle 2">
            <a:extLst>
              <a:ext uri="{FF2B5EF4-FFF2-40B4-BE49-F238E27FC236}">
                <a16:creationId xmlns:a16="http://schemas.microsoft.com/office/drawing/2014/main" id="{F237F8A5-52B2-0963-7BBB-E51A7C6971B0}"/>
              </a:ext>
            </a:extLst>
          </p:cNvPr>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a:extLst>
              <a:ext uri="{FF2B5EF4-FFF2-40B4-BE49-F238E27FC236}">
                <a16:creationId xmlns:a16="http://schemas.microsoft.com/office/drawing/2014/main" id="{835312B4-E183-4DEE-A0F6-644CE533D6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a:extLst>
              <a:ext uri="{FF2B5EF4-FFF2-40B4-BE49-F238E27FC236}">
                <a16:creationId xmlns:a16="http://schemas.microsoft.com/office/drawing/2014/main" id="{91F41BAB-4CB6-744B-FBA6-DB3EDE33F30D}"/>
              </a:ext>
            </a:extLst>
          </p:cNvPr>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attributes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columns)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4" name="Line 5">
            <a:extLst>
              <a:ext uri="{FF2B5EF4-FFF2-40B4-BE49-F238E27FC236}">
                <a16:creationId xmlns:a16="http://schemas.microsoft.com/office/drawing/2014/main" id="{F6B87079-ACC3-09F4-CC33-E24838919FA3}"/>
              </a:ext>
            </a:extLst>
          </p:cNvPr>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5" name="Line 6">
            <a:extLst>
              <a:ext uri="{FF2B5EF4-FFF2-40B4-BE49-F238E27FC236}">
                <a16:creationId xmlns:a16="http://schemas.microsoft.com/office/drawing/2014/main" id="{4CF4EF51-2CDF-D751-5DCB-0634716995E9}"/>
              </a:ext>
            </a:extLst>
          </p:cNvPr>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6" name="Line 7">
            <a:extLst>
              <a:ext uri="{FF2B5EF4-FFF2-40B4-BE49-F238E27FC236}">
                <a16:creationId xmlns:a16="http://schemas.microsoft.com/office/drawing/2014/main" id="{7C0FE1F7-A497-260C-EAD8-F52F6E941AA2}"/>
              </a:ext>
            </a:extLst>
          </p:cNvPr>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7" name="Text Box 8">
            <a:extLst>
              <a:ext uri="{FF2B5EF4-FFF2-40B4-BE49-F238E27FC236}">
                <a16:creationId xmlns:a16="http://schemas.microsoft.com/office/drawing/2014/main" id="{1620267B-5B42-1604-213B-5BBFCD3BCB09}"/>
              </a:ext>
            </a:extLst>
          </p:cNvPr>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tuples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rows)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8" name="Line 9">
            <a:extLst>
              <a:ext uri="{FF2B5EF4-FFF2-40B4-BE49-F238E27FC236}">
                <a16:creationId xmlns:a16="http://schemas.microsoft.com/office/drawing/2014/main" id="{5EE3E8BC-6676-6A78-8348-734F0346F108}"/>
              </a:ext>
            </a:extLst>
          </p:cNvPr>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9" name="Line 10">
            <a:extLst>
              <a:ext uri="{FF2B5EF4-FFF2-40B4-BE49-F238E27FC236}">
                <a16:creationId xmlns:a16="http://schemas.microsoft.com/office/drawing/2014/main" id="{9D2A5CFF-0B5B-1288-02E5-882AE2F644A7}"/>
              </a:ext>
            </a:extLst>
          </p:cNvPr>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0" name="Line 11">
            <a:extLst>
              <a:ext uri="{FF2B5EF4-FFF2-40B4-BE49-F238E27FC236}">
                <a16:creationId xmlns:a16="http://schemas.microsoft.com/office/drawing/2014/main" id="{FFF6892D-7931-858B-C68C-D12CFAEA2650}"/>
              </a:ext>
            </a:extLst>
          </p:cNvPr>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1" name="Line 12">
            <a:extLst>
              <a:ext uri="{FF2B5EF4-FFF2-40B4-BE49-F238E27FC236}">
                <a16:creationId xmlns:a16="http://schemas.microsoft.com/office/drawing/2014/main" id="{0C81106A-2F78-3609-863D-2D34E6BEE6B3}"/>
              </a:ext>
            </a:extLst>
          </p:cNvPr>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 name="TextBox 1">
            <a:extLst>
              <a:ext uri="{FF2B5EF4-FFF2-40B4-BE49-F238E27FC236}">
                <a16:creationId xmlns:a16="http://schemas.microsoft.com/office/drawing/2014/main" id="{CAB2D9F9-BA16-2BD5-15AF-636E80BFBFB8}"/>
              </a:ext>
            </a:extLst>
          </p:cNvPr>
          <p:cNvSpPr txBox="1"/>
          <p:nvPr/>
        </p:nvSpPr>
        <p:spPr>
          <a:xfrm>
            <a:off x="457200" y="1581150"/>
            <a:ext cx="769763"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00123</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123</a:t>
            </a:r>
          </a:p>
        </p:txBody>
      </p:sp>
      <p:sp>
        <p:nvSpPr>
          <p:cNvPr id="3" name="TextBox 2">
            <a:extLst>
              <a:ext uri="{FF2B5EF4-FFF2-40B4-BE49-F238E27FC236}">
                <a16:creationId xmlns:a16="http://schemas.microsoft.com/office/drawing/2014/main" id="{840233E0-86CE-CCBF-45D8-841ABAAAAA07}"/>
              </a:ext>
            </a:extLst>
          </p:cNvPr>
          <p:cNvSpPr txBox="1"/>
          <p:nvPr/>
        </p:nvSpPr>
        <p:spPr>
          <a:xfrm>
            <a:off x="7772400" y="2724150"/>
            <a:ext cx="1472583"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Integer</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-213</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(integers, &gt;0 )</a:t>
            </a:r>
          </a:p>
        </p:txBody>
      </p:sp>
    </p:spTree>
    <p:extLst>
      <p:ext uri="{BB962C8B-B14F-4D97-AF65-F5344CB8AC3E}">
        <p14:creationId xmlns:p14="http://schemas.microsoft.com/office/powerpoint/2010/main" val="908114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FD24B-50CE-0212-08AB-4982A58C822A}"/>
            </a:ext>
          </a:extLst>
        </p:cNvPr>
        <p:cNvGrpSpPr/>
        <p:nvPr/>
      </p:nvGrpSpPr>
      <p:grpSpPr>
        <a:xfrm>
          <a:off x="0" y="0"/>
          <a:ext cx="0" cy="0"/>
          <a:chOff x="0" y="0"/>
          <a:chExt cx="0" cy="0"/>
        </a:xfrm>
      </p:grpSpPr>
      <p:sp>
        <p:nvSpPr>
          <p:cNvPr id="247810" name="Rectangle 2">
            <a:extLst>
              <a:ext uri="{FF2B5EF4-FFF2-40B4-BE49-F238E27FC236}">
                <a16:creationId xmlns:a16="http://schemas.microsoft.com/office/drawing/2014/main" id="{4E84E165-BC99-85EB-7694-519FC1A17150}"/>
              </a:ext>
            </a:extLst>
          </p:cNvPr>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a:extLst>
              <a:ext uri="{FF2B5EF4-FFF2-40B4-BE49-F238E27FC236}">
                <a16:creationId xmlns:a16="http://schemas.microsoft.com/office/drawing/2014/main" id="{42DBFC60-418D-828F-7D51-560171A3A952}"/>
              </a:ext>
            </a:extLst>
          </p:cNvPr>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B5C09239-6CD3-3D3D-10BE-20CD1585132A}"/>
              </a:ext>
            </a:extLst>
          </p:cNvPr>
          <p:cNvSpPr txBox="1"/>
          <p:nvPr/>
        </p:nvSpPr>
        <p:spPr>
          <a:xfrm>
            <a:off x="381000" y="3409950"/>
            <a:ext cx="7069051"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will explain the importance of atomic attributes and null in examples.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Atomic and use of Null is important!</a:t>
            </a:r>
          </a:p>
        </p:txBody>
      </p:sp>
      <p:sp>
        <p:nvSpPr>
          <p:cNvPr id="2" name="TextBox 1">
            <a:extLst>
              <a:ext uri="{FF2B5EF4-FFF2-40B4-BE49-F238E27FC236}">
                <a16:creationId xmlns:a16="http://schemas.microsoft.com/office/drawing/2014/main" id="{0F2C26DC-A855-7141-4155-AD57F7A37E6B}"/>
              </a:ext>
            </a:extLst>
          </p:cNvPr>
          <p:cNvSpPr txBox="1"/>
          <p:nvPr/>
        </p:nvSpPr>
        <p:spPr>
          <a:xfrm>
            <a:off x="261382" y="2852575"/>
            <a:ext cx="182601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Ferguson, Donald</a:t>
            </a:r>
          </a:p>
        </p:txBody>
      </p:sp>
      <p:sp>
        <p:nvSpPr>
          <p:cNvPr id="3" name="TextBox 2">
            <a:extLst>
              <a:ext uri="{FF2B5EF4-FFF2-40B4-BE49-F238E27FC236}">
                <a16:creationId xmlns:a16="http://schemas.microsoft.com/office/drawing/2014/main" id="{B2EF3659-6428-1B45-D961-022B9679936B}"/>
              </a:ext>
            </a:extLst>
          </p:cNvPr>
          <p:cNvSpPr txBox="1"/>
          <p:nvPr/>
        </p:nvSpPr>
        <p:spPr>
          <a:xfrm>
            <a:off x="3566873" y="2827020"/>
            <a:ext cx="1043747"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Ferguson</a:t>
            </a:r>
          </a:p>
        </p:txBody>
      </p:sp>
      <p:sp>
        <p:nvSpPr>
          <p:cNvPr id="5" name="TextBox 4">
            <a:extLst>
              <a:ext uri="{FF2B5EF4-FFF2-40B4-BE49-F238E27FC236}">
                <a16:creationId xmlns:a16="http://schemas.microsoft.com/office/drawing/2014/main" id="{2D72A9A1-6DBB-AE88-68BD-6A7FB3E75DD9}"/>
              </a:ext>
            </a:extLst>
          </p:cNvPr>
          <p:cNvSpPr txBox="1"/>
          <p:nvPr/>
        </p:nvSpPr>
        <p:spPr>
          <a:xfrm>
            <a:off x="4762806" y="2827020"/>
            <a:ext cx="85632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Donald</a:t>
            </a:r>
          </a:p>
        </p:txBody>
      </p:sp>
      <p:sp>
        <p:nvSpPr>
          <p:cNvPr id="6" name="TextBox 5">
            <a:extLst>
              <a:ext uri="{FF2B5EF4-FFF2-40B4-BE49-F238E27FC236}">
                <a16:creationId xmlns:a16="http://schemas.microsoft.com/office/drawing/2014/main" id="{8B83AC7A-F663-7538-D4AD-753BD11C1146}"/>
              </a:ext>
            </a:extLst>
          </p:cNvPr>
          <p:cNvSpPr txBox="1"/>
          <p:nvPr/>
        </p:nvSpPr>
        <p:spPr>
          <a:xfrm>
            <a:off x="6681450" y="2681573"/>
            <a:ext cx="143289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C3300"/>
                </a:solidFill>
                <a:effectLst/>
                <a:uLnTx/>
                <a:uFillTx/>
                <a:latin typeface="Calibri" charset="0"/>
                <a:ea typeface="ＭＳ Ｐゴシック" charset="-128"/>
                <a:cs typeface="+mn-cs"/>
              </a:rPr>
              <a:t>COMSW4111</a:t>
            </a:r>
          </a:p>
        </p:txBody>
      </p:sp>
    </p:spTree>
    <p:extLst>
      <p:ext uri="{BB962C8B-B14F-4D97-AF65-F5344CB8AC3E}">
        <p14:creationId xmlns:p14="http://schemas.microsoft.com/office/powerpoint/2010/main" val="1263454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85EE1-91BB-F990-1956-C2F4917E8BBC}"/>
            </a:ext>
          </a:extLst>
        </p:cNvPr>
        <p:cNvGrpSpPr/>
        <p:nvPr/>
      </p:nvGrpSpPr>
      <p:grpSpPr>
        <a:xfrm>
          <a:off x="0" y="0"/>
          <a:ext cx="0" cy="0"/>
          <a:chOff x="0" y="0"/>
          <a:chExt cx="0" cy="0"/>
        </a:xfrm>
      </p:grpSpPr>
      <p:sp>
        <p:nvSpPr>
          <p:cNvPr id="247810" name="Rectangle 2">
            <a:extLst>
              <a:ext uri="{FF2B5EF4-FFF2-40B4-BE49-F238E27FC236}">
                <a16:creationId xmlns:a16="http://schemas.microsoft.com/office/drawing/2014/main" id="{C494F06E-1182-7549-7AE9-B881C5BC17EB}"/>
              </a:ext>
            </a:extLst>
          </p:cNvPr>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a:extLst>
              <a:ext uri="{FF2B5EF4-FFF2-40B4-BE49-F238E27FC236}">
                <a16:creationId xmlns:a16="http://schemas.microsoft.com/office/drawing/2014/main" id="{28724642-9A0F-6206-B182-DECE9AD88B51}"/>
              </a:ext>
            </a:extLst>
          </p:cNvPr>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a:extLst>
              <a:ext uri="{FF2B5EF4-FFF2-40B4-BE49-F238E27FC236}">
                <a16:creationId xmlns:a16="http://schemas.microsoft.com/office/drawing/2014/main" id="{FE226E84-8E47-FEFD-1D49-FD27C78F1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6685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590550"/>
            <a:ext cx="8839200" cy="3810001"/>
          </a:xfrm>
        </p:spPr>
        <p:txBody>
          <a:bodyPr/>
          <a:lstStyle/>
          <a:p>
            <a:pPr>
              <a:spcBef>
                <a:spcPts val="0"/>
              </a:spcBef>
              <a:spcAft>
                <a:spcPts val="100"/>
              </a:spcAft>
            </a:pPr>
            <a:r>
              <a:rPr lang="en-US" sz="2800" dirty="0"/>
              <a:t>Introduction and course updates.</a:t>
            </a:r>
            <a:br>
              <a:rPr lang="en-US" sz="2800" dirty="0"/>
            </a:br>
            <a:endParaRPr lang="en-US" sz="2800" dirty="0"/>
          </a:p>
          <a:p>
            <a:pPr>
              <a:spcBef>
                <a:spcPts val="0"/>
              </a:spcBef>
              <a:spcAft>
                <a:spcPts val="100"/>
              </a:spcAft>
            </a:pPr>
            <a:r>
              <a:rPr lang="en-US" sz="2800" dirty="0"/>
              <a:t>ER Modeling (1).</a:t>
            </a:r>
            <a:br>
              <a:rPr lang="en-US" sz="2800" dirty="0"/>
            </a:br>
            <a:endParaRPr lang="en-US" sz="2800" dirty="0"/>
          </a:p>
          <a:p>
            <a:pPr>
              <a:spcBef>
                <a:spcPts val="0"/>
              </a:spcBef>
              <a:spcAft>
                <a:spcPts val="100"/>
              </a:spcAft>
            </a:pPr>
            <a:r>
              <a:rPr lang="en-US" sz="2800" dirty="0"/>
              <a:t>Relational model and algebra (1).</a:t>
            </a:r>
            <a:br>
              <a:rPr lang="en-US" sz="2800" dirty="0"/>
            </a:br>
            <a:endParaRPr lang="en-US" sz="2800" dirty="0"/>
          </a:p>
          <a:p>
            <a:pPr>
              <a:spcBef>
                <a:spcPts val="0"/>
              </a:spcBef>
              <a:spcAft>
                <a:spcPts val="100"/>
              </a:spcAft>
            </a:pPr>
            <a:r>
              <a:rPr lang="en-US" sz="2800" dirty="0"/>
              <a:t>SQL (1).</a:t>
            </a:r>
            <a:br>
              <a:rPr lang="en-US" sz="2800" dirty="0"/>
            </a:br>
            <a:endParaRPr lang="en-US" sz="2800" dirty="0"/>
          </a:p>
          <a:p>
            <a:pPr>
              <a:spcBef>
                <a:spcPts val="0"/>
              </a:spcBef>
              <a:spcAft>
                <a:spcPts val="100"/>
              </a:spcAft>
            </a:pPr>
            <a:r>
              <a:rPr lang="en-US" sz="2800" dirty="0"/>
              <a:t>Homework and projects.</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C7450-77FA-E737-062D-E323BDBB55E4}"/>
            </a:ext>
          </a:extLst>
        </p:cNvPr>
        <p:cNvGrpSpPr/>
        <p:nvPr/>
      </p:nvGrpSpPr>
      <p:grpSpPr>
        <a:xfrm>
          <a:off x="0" y="0"/>
          <a:ext cx="0" cy="0"/>
          <a:chOff x="0" y="0"/>
          <a:chExt cx="0" cy="0"/>
        </a:xfrm>
      </p:grpSpPr>
      <p:sp>
        <p:nvSpPr>
          <p:cNvPr id="256002" name="Rectangle 2">
            <a:extLst>
              <a:ext uri="{FF2B5EF4-FFF2-40B4-BE49-F238E27FC236}">
                <a16:creationId xmlns:a16="http://schemas.microsoft.com/office/drawing/2014/main" id="{4A4976DE-548D-A4F6-B926-1D4DD77C22EB}"/>
              </a:ext>
            </a:extLst>
          </p:cNvPr>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a:extLst>
              <a:ext uri="{FF2B5EF4-FFF2-40B4-BE49-F238E27FC236}">
                <a16:creationId xmlns:a16="http://schemas.microsoft.com/office/drawing/2014/main" id="{EC82FD03-416E-9A29-63F2-2651D8F42B14}"/>
              </a:ext>
            </a:extLst>
          </p:cNvPr>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a:extLst>
              <a:ext uri="{FF2B5EF4-FFF2-40B4-BE49-F238E27FC236}">
                <a16:creationId xmlns:a16="http://schemas.microsoft.com/office/drawing/2014/main" id="{02BEF663-C19C-E595-A118-A6B8F1C74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B0BE6280-1E9D-AAC3-80A0-6C6C4CC5D964}"/>
              </a:ext>
            </a:extLst>
          </p:cNvPr>
          <p:cNvSpPr txBox="1"/>
          <p:nvPr/>
        </p:nvSpPr>
        <p:spPr>
          <a:xfrm>
            <a:off x="-1447800" y="3287004"/>
            <a:ext cx="4572000" cy="369332"/>
          </a:xfrm>
          <a:prstGeom prst="rect">
            <a:avLst/>
          </a:prstGeom>
          <a:noFill/>
        </p:spPr>
        <p:txBody>
          <a:bodyPr wrap="square">
            <a:spAutoFit/>
          </a:bodyPr>
          <a:lstStyle/>
          <a:p>
            <a:pPr marL="457200" marR="0" lvl="1" indent="0" algn="l" defTabSz="4572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i</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nstructor</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 (</a:t>
            </a:r>
            <a:r>
              <a:rPr kumimoji="0" lang="en-US" altLang="en-US" sz="1800" b="0" i="1" u="sng"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ID</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 name, </a:t>
            </a:r>
            <a:r>
              <a:rPr kumimoji="0" lang="en-US" altLang="en-US" sz="1800" b="0" i="1" u="none" strike="noStrike" kern="1200" cap="none" spc="0" normalizeH="0" baseline="0" noProof="0" dirty="0" err="1">
                <a:ln>
                  <a:noFill/>
                </a:ln>
                <a:solidFill>
                  <a:srgbClr val="000000"/>
                </a:solidFill>
                <a:effectLst/>
                <a:uLnTx/>
                <a:uFillTx/>
                <a:latin typeface="Calibri" charset="0"/>
                <a:ea typeface="ＭＳ Ｐゴシック" charset="-128"/>
                <a:cs typeface="+mn-cs"/>
                <a:sym typeface="Symbol" panose="05050102010706020507" pitchFamily="18" charset="2"/>
              </a:rPr>
              <a:t>dept_name</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 salary</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t>
            </a:r>
          </a:p>
        </p:txBody>
      </p:sp>
    </p:spTree>
    <p:extLst>
      <p:ext uri="{BB962C8B-B14F-4D97-AF65-F5344CB8AC3E}">
        <p14:creationId xmlns:p14="http://schemas.microsoft.com/office/powerpoint/2010/main" val="2277776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2D36F-5029-495E-E3AE-72D4E4F3D756}"/>
            </a:ext>
          </a:extLst>
        </p:cNvPr>
        <p:cNvGrpSpPr/>
        <p:nvPr/>
      </p:nvGrpSpPr>
      <p:grpSpPr>
        <a:xfrm>
          <a:off x="0" y="0"/>
          <a:ext cx="0" cy="0"/>
          <a:chOff x="0" y="0"/>
          <a:chExt cx="0" cy="0"/>
        </a:xfrm>
      </p:grpSpPr>
      <p:sp>
        <p:nvSpPr>
          <p:cNvPr id="256002" name="Rectangle 2">
            <a:extLst>
              <a:ext uri="{FF2B5EF4-FFF2-40B4-BE49-F238E27FC236}">
                <a16:creationId xmlns:a16="http://schemas.microsoft.com/office/drawing/2014/main" id="{7C1EB1A8-F6E6-504B-7BFA-DFB9A395873F}"/>
              </a:ext>
            </a:extLst>
          </p:cNvPr>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a:extLst>
              <a:ext uri="{FF2B5EF4-FFF2-40B4-BE49-F238E27FC236}">
                <a16:creationId xmlns:a16="http://schemas.microsoft.com/office/drawing/2014/main" id="{3D13A169-4823-7BB1-2307-EF0DC7D87D2F}"/>
              </a:ext>
            </a:extLst>
          </p:cNvPr>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625845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F3143-F00E-B40B-996D-61FF2DBB242F}"/>
            </a:ext>
          </a:extLst>
        </p:cNvPr>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55C39650-AE49-E877-880C-6F2B03CE28AD}"/>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95760E05-E846-8EA8-2D5D-DEF13305396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04F7F98E-372F-3B6A-88D8-EC34638F1EBC}"/>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DEEC7F03-A903-4B55-713F-3DC6A077B76F}"/>
              </a:ext>
            </a:extLst>
          </p:cNvPr>
          <p:cNvSpPr txBox="1"/>
          <p:nvPr/>
        </p:nvSpPr>
        <p:spPr>
          <a:xfrm>
            <a:off x="3317457" y="1778809"/>
            <a:ext cx="787395"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Relation</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Name</a:t>
            </a:r>
          </a:p>
        </p:txBody>
      </p:sp>
      <p:sp>
        <p:nvSpPr>
          <p:cNvPr id="9" name="Left Bracket 8">
            <a:extLst>
              <a:ext uri="{FF2B5EF4-FFF2-40B4-BE49-F238E27FC236}">
                <a16:creationId xmlns:a16="http://schemas.microsoft.com/office/drawing/2014/main" id="{CB7EBB15-705F-082D-0A24-3EBFBD68C15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7F06E6F9-6503-E86A-F9E3-500E2AAEA417}"/>
              </a:ext>
            </a:extLst>
          </p:cNvPr>
          <p:cNvSpPr txBox="1"/>
          <p:nvPr/>
        </p:nvSpPr>
        <p:spPr>
          <a:xfrm>
            <a:off x="7435319" y="1405281"/>
            <a:ext cx="1025217"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Columns</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(Attributes)</a:t>
            </a:r>
          </a:p>
        </p:txBody>
      </p:sp>
      <p:sp>
        <p:nvSpPr>
          <p:cNvPr id="11" name="Left Bracket 10">
            <a:extLst>
              <a:ext uri="{FF2B5EF4-FFF2-40B4-BE49-F238E27FC236}">
                <a16:creationId xmlns:a16="http://schemas.microsoft.com/office/drawing/2014/main" id="{C50EB2BD-958B-F1F0-625E-2C2E854035F8}"/>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A6E712A3-0414-28A8-C42A-55777148CEF2}"/>
              </a:ext>
            </a:extLst>
          </p:cNvPr>
          <p:cNvSpPr txBox="1"/>
          <p:nvPr/>
        </p:nvSpPr>
        <p:spPr>
          <a:xfrm>
            <a:off x="6700910" y="1954526"/>
            <a:ext cx="1731243"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Columns</a:t>
            </a:r>
          </a:p>
        </p:txBody>
      </p:sp>
      <p:pic>
        <p:nvPicPr>
          <p:cNvPr id="14" name="Picture 13">
            <a:extLst>
              <a:ext uri="{FF2B5EF4-FFF2-40B4-BE49-F238E27FC236}">
                <a16:creationId xmlns:a16="http://schemas.microsoft.com/office/drawing/2014/main" id="{A634C1BC-16F7-BEA4-341E-00B8AE8159DD}"/>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D6080104-19D6-FCFB-6008-0EABBF73A204}"/>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6CA4F23A-EC26-7AB5-16EB-C8E80D2E2D87}"/>
              </a:ext>
            </a:extLst>
          </p:cNvPr>
          <p:cNvSpPr txBox="1"/>
          <p:nvPr/>
        </p:nvSpPr>
        <p:spPr>
          <a:xfrm>
            <a:off x="304800" y="492038"/>
            <a:ext cx="193591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relation</a:t>
            </a:r>
          </a:p>
        </p:txBody>
      </p:sp>
      <p:sp>
        <p:nvSpPr>
          <p:cNvPr id="18" name="TextBox 17">
            <a:extLst>
              <a:ext uri="{FF2B5EF4-FFF2-40B4-BE49-F238E27FC236}">
                <a16:creationId xmlns:a16="http://schemas.microsoft.com/office/drawing/2014/main" id="{1FECB2C0-020B-CC98-C0C9-B066B033230C}"/>
              </a:ext>
            </a:extLst>
          </p:cNvPr>
          <p:cNvSpPr txBox="1"/>
          <p:nvPr/>
        </p:nvSpPr>
        <p:spPr>
          <a:xfrm>
            <a:off x="4648053" y="514350"/>
            <a:ext cx="190257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schema</a:t>
            </a:r>
          </a:p>
        </p:txBody>
      </p:sp>
    </p:spTree>
    <p:extLst>
      <p:ext uri="{BB962C8B-B14F-4D97-AF65-F5344CB8AC3E}">
        <p14:creationId xmlns:p14="http://schemas.microsoft.com/office/powerpoint/2010/main" val="1008080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1A261-7A87-FF44-3B78-1ADCD8EFBB0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B3AD0D-85F4-D3C5-D8C1-C97AC983F79B}"/>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A03203DD-DC1D-4482-B0E8-F79064874ABF}"/>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199788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69CD4-37AA-5B80-CF29-D79F2DA1D99C}"/>
            </a:ext>
          </a:extLst>
        </p:cNvPr>
        <p:cNvGrpSpPr/>
        <p:nvPr/>
      </p:nvGrpSpPr>
      <p:grpSpPr>
        <a:xfrm>
          <a:off x="0" y="0"/>
          <a:ext cx="0" cy="0"/>
          <a:chOff x="0" y="0"/>
          <a:chExt cx="0" cy="0"/>
        </a:xfrm>
      </p:grpSpPr>
      <p:sp>
        <p:nvSpPr>
          <p:cNvPr id="259074" name="Rectangle 2">
            <a:extLst>
              <a:ext uri="{FF2B5EF4-FFF2-40B4-BE49-F238E27FC236}">
                <a16:creationId xmlns:a16="http://schemas.microsoft.com/office/drawing/2014/main" id="{81966CDD-1EFE-2796-9C35-E941E3AA786E}"/>
              </a:ext>
            </a:extLst>
          </p:cNvPr>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a:extLst>
              <a:ext uri="{FF2B5EF4-FFF2-40B4-BE49-F238E27FC236}">
                <a16:creationId xmlns:a16="http://schemas.microsoft.com/office/drawing/2014/main" id="{4B67BB5D-2529-E427-2131-F98FC524D6A5}"/>
              </a:ext>
            </a:extLst>
          </p:cNvPr>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DD4C3E91-DA70-4967-9463-D23225D4D7D5}"/>
              </a:ext>
            </a:extLst>
          </p:cNvPr>
          <p:cNvSpPr txBox="1"/>
          <p:nvPr/>
        </p:nvSpPr>
        <p:spPr>
          <a:xfrm>
            <a:off x="457200" y="3562350"/>
            <a:ext cx="848398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sometimes see other operator, e.g.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Assignment.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Relational algebra focuses on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retrieve.</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You can sort of do Create, Update, Delete.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The SQL Language, which we will see, extends relational algebra.</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33373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FF3A3-105D-542C-5F40-65BA35382D36}"/>
            </a:ext>
          </a:extLst>
        </p:cNvPr>
        <p:cNvGrpSpPr/>
        <p:nvPr/>
      </p:nvGrpSpPr>
      <p:grpSpPr>
        <a:xfrm>
          <a:off x="0" y="0"/>
          <a:ext cx="0" cy="0"/>
          <a:chOff x="0" y="0"/>
          <a:chExt cx="0" cy="0"/>
        </a:xfrm>
      </p:grpSpPr>
      <p:sp>
        <p:nvSpPr>
          <p:cNvPr id="506882" name="Rectangle 2">
            <a:extLst>
              <a:ext uri="{FF2B5EF4-FFF2-40B4-BE49-F238E27FC236}">
                <a16:creationId xmlns:a16="http://schemas.microsoft.com/office/drawing/2014/main" id="{23F033E7-C039-386B-05BE-BC34159C01A6}"/>
              </a:ext>
            </a:extLst>
          </p:cNvPr>
          <p:cNvSpPr>
            <a:spLocks noGrp="1" noChangeArrowheads="1"/>
          </p:cNvSpPr>
          <p:nvPr>
            <p:ph type="title"/>
          </p:nvPr>
        </p:nvSpPr>
        <p:spPr/>
        <p:txBody>
          <a:bodyPr/>
          <a:lstStyle/>
          <a:p>
            <a:r>
              <a:rPr lang="en-US" altLang="en-US" dirty="0"/>
              <a:t>Relational Algebra</a:t>
            </a:r>
          </a:p>
        </p:txBody>
      </p:sp>
      <p:sp>
        <p:nvSpPr>
          <p:cNvPr id="7170" name="Rectangle 3">
            <a:extLst>
              <a:ext uri="{FF2B5EF4-FFF2-40B4-BE49-F238E27FC236}">
                <a16:creationId xmlns:a16="http://schemas.microsoft.com/office/drawing/2014/main" id="{72824030-DB60-B303-9FB9-FBBF0AD43024}"/>
              </a:ext>
            </a:extLst>
          </p:cNvPr>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2298974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FA08D-6AB5-782C-1272-33722DB77C2A}"/>
            </a:ext>
          </a:extLst>
        </p:cNvPr>
        <p:cNvGrpSpPr/>
        <p:nvPr/>
      </p:nvGrpSpPr>
      <p:grpSpPr>
        <a:xfrm>
          <a:off x="0" y="0"/>
          <a:ext cx="0" cy="0"/>
          <a:chOff x="0" y="0"/>
          <a:chExt cx="0" cy="0"/>
        </a:xfrm>
      </p:grpSpPr>
      <p:sp>
        <p:nvSpPr>
          <p:cNvPr id="685058" name="Rectangle 2">
            <a:extLst>
              <a:ext uri="{FF2B5EF4-FFF2-40B4-BE49-F238E27FC236}">
                <a16:creationId xmlns:a16="http://schemas.microsoft.com/office/drawing/2014/main" id="{45FA1F59-7D3B-8193-BC1D-7BB194E115D5}"/>
              </a:ext>
            </a:extLst>
          </p:cNvPr>
          <p:cNvSpPr>
            <a:spLocks noGrp="1" noChangeArrowheads="1"/>
          </p:cNvSpPr>
          <p:nvPr>
            <p:ph type="title"/>
          </p:nvPr>
        </p:nvSpPr>
        <p:spPr/>
        <p:txBody>
          <a:bodyPr/>
          <a:lstStyle/>
          <a:p>
            <a:r>
              <a:rPr lang="en-US" altLang="en-US" dirty="0"/>
              <a:t>Select Operation</a:t>
            </a:r>
          </a:p>
        </p:txBody>
      </p:sp>
      <p:sp>
        <p:nvSpPr>
          <p:cNvPr id="8194" name="Rectangle 3">
            <a:extLst>
              <a:ext uri="{FF2B5EF4-FFF2-40B4-BE49-F238E27FC236}">
                <a16:creationId xmlns:a16="http://schemas.microsoft.com/office/drawing/2014/main" id="{0E3A0A6E-789F-1FB2-37E3-CC08521B01E2}"/>
              </a:ext>
            </a:extLst>
          </p:cNvPr>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a:extLst>
              <a:ext uri="{FF2B5EF4-FFF2-40B4-BE49-F238E27FC236}">
                <a16:creationId xmlns:a16="http://schemas.microsoft.com/office/drawing/2014/main" id="{FEBB60A5-50FE-0C6D-4984-34D277F0DE8E}"/>
              </a:ext>
            </a:extLst>
          </p:cNvPr>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1798445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8C882-6F9C-AFF4-16DA-41B1898BC4B0}"/>
            </a:ext>
          </a:extLst>
        </p:cNvPr>
        <p:cNvGrpSpPr/>
        <p:nvPr/>
      </p:nvGrpSpPr>
      <p:grpSpPr>
        <a:xfrm>
          <a:off x="0" y="0"/>
          <a:ext cx="0" cy="0"/>
          <a:chOff x="0" y="0"/>
          <a:chExt cx="0" cy="0"/>
        </a:xfrm>
      </p:grpSpPr>
      <p:sp>
        <p:nvSpPr>
          <p:cNvPr id="685058" name="Rectangle 2">
            <a:extLst>
              <a:ext uri="{FF2B5EF4-FFF2-40B4-BE49-F238E27FC236}">
                <a16:creationId xmlns:a16="http://schemas.microsoft.com/office/drawing/2014/main" id="{F0D2F6DF-5863-37B7-274B-E3CBAD4DC478}"/>
              </a:ext>
            </a:extLst>
          </p:cNvPr>
          <p:cNvSpPr>
            <a:spLocks noGrp="1" noChangeArrowheads="1"/>
          </p:cNvSpPr>
          <p:nvPr>
            <p:ph type="title"/>
          </p:nvPr>
        </p:nvSpPr>
        <p:spPr/>
        <p:txBody>
          <a:bodyPr/>
          <a:lstStyle/>
          <a:p>
            <a:r>
              <a:rPr lang="en-US" altLang="en-US" dirty="0"/>
              <a:t>Select Operation (Cont.)</a:t>
            </a:r>
          </a:p>
        </p:txBody>
      </p:sp>
      <p:sp>
        <p:nvSpPr>
          <p:cNvPr id="8194" name="Rectangle 3">
            <a:extLst>
              <a:ext uri="{FF2B5EF4-FFF2-40B4-BE49-F238E27FC236}">
                <a16:creationId xmlns:a16="http://schemas.microsoft.com/office/drawing/2014/main" id="{B76C2DF6-28E7-61A0-12C2-0309AFD379BF}"/>
              </a:ext>
            </a:extLst>
          </p:cNvPr>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618594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A97C4-F13D-51E2-2AD4-DBB9D42B7804}"/>
            </a:ext>
          </a:extLst>
        </p:cNvPr>
        <p:cNvGrpSpPr/>
        <p:nvPr/>
      </p:nvGrpSpPr>
      <p:grpSpPr>
        <a:xfrm>
          <a:off x="0" y="0"/>
          <a:ext cx="0" cy="0"/>
          <a:chOff x="0" y="0"/>
          <a:chExt cx="0" cy="0"/>
        </a:xfrm>
      </p:grpSpPr>
      <p:sp>
        <p:nvSpPr>
          <p:cNvPr id="687106" name="Rectangle 2">
            <a:extLst>
              <a:ext uri="{FF2B5EF4-FFF2-40B4-BE49-F238E27FC236}">
                <a16:creationId xmlns:a16="http://schemas.microsoft.com/office/drawing/2014/main" id="{0956535F-CAE7-5464-4D67-F0C0E028DD60}"/>
              </a:ext>
            </a:extLst>
          </p:cNvPr>
          <p:cNvSpPr>
            <a:spLocks noGrp="1" noChangeArrowheads="1"/>
          </p:cNvSpPr>
          <p:nvPr>
            <p:ph type="title"/>
          </p:nvPr>
        </p:nvSpPr>
        <p:spPr/>
        <p:txBody>
          <a:bodyPr/>
          <a:lstStyle/>
          <a:p>
            <a:r>
              <a:rPr lang="en-US" altLang="en-US" dirty="0"/>
              <a:t>Project Operation</a:t>
            </a:r>
          </a:p>
        </p:txBody>
      </p:sp>
      <p:sp>
        <p:nvSpPr>
          <p:cNvPr id="1026" name="Rectangle 3">
            <a:extLst>
              <a:ext uri="{FF2B5EF4-FFF2-40B4-BE49-F238E27FC236}">
                <a16:creationId xmlns:a16="http://schemas.microsoft.com/office/drawing/2014/main" id="{04D3D497-6FE8-1508-3DAF-1A228B459D47}"/>
              </a:ext>
            </a:extLst>
          </p:cNvPr>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2726314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35C99-805E-D6AB-21C5-784584C52FB3}"/>
            </a:ext>
          </a:extLst>
        </p:cNvPr>
        <p:cNvGrpSpPr/>
        <p:nvPr/>
      </p:nvGrpSpPr>
      <p:grpSpPr>
        <a:xfrm>
          <a:off x="0" y="0"/>
          <a:ext cx="0" cy="0"/>
          <a:chOff x="0" y="0"/>
          <a:chExt cx="0" cy="0"/>
        </a:xfrm>
      </p:grpSpPr>
      <p:sp>
        <p:nvSpPr>
          <p:cNvPr id="687106" name="Rectangle 2">
            <a:extLst>
              <a:ext uri="{FF2B5EF4-FFF2-40B4-BE49-F238E27FC236}">
                <a16:creationId xmlns:a16="http://schemas.microsoft.com/office/drawing/2014/main" id="{936042DA-659A-AAC9-4096-3055B88078C8}"/>
              </a:ext>
            </a:extLst>
          </p:cNvPr>
          <p:cNvSpPr>
            <a:spLocks noGrp="1" noChangeArrowheads="1"/>
          </p:cNvSpPr>
          <p:nvPr>
            <p:ph type="title"/>
          </p:nvPr>
        </p:nvSpPr>
        <p:spPr/>
        <p:txBody>
          <a:bodyPr/>
          <a:lstStyle/>
          <a:p>
            <a:r>
              <a:rPr lang="en-US" altLang="en-US" dirty="0"/>
              <a:t>Project Operation (Cont.)</a:t>
            </a:r>
          </a:p>
        </p:txBody>
      </p:sp>
      <p:sp>
        <p:nvSpPr>
          <p:cNvPr id="1026" name="Rectangle 3">
            <a:extLst>
              <a:ext uri="{FF2B5EF4-FFF2-40B4-BE49-F238E27FC236}">
                <a16:creationId xmlns:a16="http://schemas.microsoft.com/office/drawing/2014/main" id="{E18701A2-2146-8548-0E84-B36577C9479C}"/>
              </a:ext>
            </a:extLst>
          </p:cNvPr>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a:extLst>
              <a:ext uri="{FF2B5EF4-FFF2-40B4-BE49-F238E27FC236}">
                <a16:creationId xmlns:a16="http://schemas.microsoft.com/office/drawing/2014/main" id="{25628337-A002-579E-EE3C-5F73333844FF}"/>
              </a:ext>
            </a:extLst>
          </p:cNvPr>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4046172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94587"/>
            <a:ext cx="9144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Introduction</a:t>
            </a:r>
            <a:br>
              <a:rPr lang="en-US" altLang="en-US" sz="3600" dirty="0">
                <a:solidFill>
                  <a:schemeClr val="bg1"/>
                </a:solidFill>
              </a:rPr>
            </a:br>
            <a:r>
              <a:rPr lang="en-US" altLang="en-US" sz="3600" dirty="0">
                <a:solidFill>
                  <a:schemeClr val="bg1"/>
                </a:solidFill>
              </a:rPr>
              <a:t>and</a:t>
            </a:r>
            <a:br>
              <a:rPr lang="en-US" altLang="en-US" sz="3600" dirty="0">
                <a:solidFill>
                  <a:schemeClr val="bg1"/>
                </a:solidFill>
              </a:rPr>
            </a:br>
            <a:r>
              <a:rPr lang="en-US" altLang="en-US" sz="3600" dirty="0">
                <a:solidFill>
                  <a:schemeClr val="bg1"/>
                </a:solidFill>
              </a:rPr>
              <a:t>course updates</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2: ER, Relational, SQL (I)			© Donald F. Ferguson, 2024</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9B9B2-C88B-BFAA-4054-9BCC842B17F5}"/>
            </a:ext>
          </a:extLst>
        </p:cNvPr>
        <p:cNvGrpSpPr/>
        <p:nvPr/>
      </p:nvGrpSpPr>
      <p:grpSpPr>
        <a:xfrm>
          <a:off x="0" y="0"/>
          <a:ext cx="0" cy="0"/>
          <a:chOff x="0" y="0"/>
          <a:chExt cx="0" cy="0"/>
        </a:xfrm>
      </p:grpSpPr>
      <p:sp>
        <p:nvSpPr>
          <p:cNvPr id="506882" name="Rectangle 2">
            <a:extLst>
              <a:ext uri="{FF2B5EF4-FFF2-40B4-BE49-F238E27FC236}">
                <a16:creationId xmlns:a16="http://schemas.microsoft.com/office/drawing/2014/main" id="{10D3BEE3-0AA5-FA7F-D7D1-AFA8AF88C25D}"/>
              </a:ext>
            </a:extLst>
          </p:cNvPr>
          <p:cNvSpPr>
            <a:spLocks noGrp="1" noChangeArrowheads="1"/>
          </p:cNvSpPr>
          <p:nvPr>
            <p:ph type="title"/>
          </p:nvPr>
        </p:nvSpPr>
        <p:spPr/>
        <p:txBody>
          <a:bodyPr/>
          <a:lstStyle/>
          <a:p>
            <a:r>
              <a:rPr lang="en-US" altLang="en-US" dirty="0"/>
              <a:t>Composition of Relational Operations</a:t>
            </a:r>
          </a:p>
        </p:txBody>
      </p:sp>
      <p:sp>
        <p:nvSpPr>
          <p:cNvPr id="7170" name="Rectangle 3">
            <a:extLst>
              <a:ext uri="{FF2B5EF4-FFF2-40B4-BE49-F238E27FC236}">
                <a16:creationId xmlns:a16="http://schemas.microsoft.com/office/drawing/2014/main" id="{B9102370-52FC-A4F8-757B-D20C6539A754}"/>
              </a:ext>
            </a:extLst>
          </p:cNvPr>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6566449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altLang="en-US" dirty="0"/>
              <a:t>Cartesian-Product Operation</a:t>
            </a:r>
          </a:p>
        </p:txBody>
      </p:sp>
      <p:sp>
        <p:nvSpPr>
          <p:cNvPr id="12290" name="Rectangle 3"/>
          <p:cNvSpPr>
            <a:spLocks noGrp="1" noChangeArrowheads="1"/>
          </p:cNvSpPr>
          <p:nvPr>
            <p:ph type="body" idx="1"/>
          </p:nvPr>
        </p:nvSpPr>
        <p:spPr>
          <a:xfrm>
            <a:off x="1719263" y="799291"/>
            <a:ext cx="5782369" cy="3657600"/>
          </a:xfrm>
        </p:spPr>
        <p:txBody>
          <a:bodyPr/>
          <a:lstStyle/>
          <a:p>
            <a:pPr>
              <a:tabLst>
                <a:tab pos="2362200" algn="ctr"/>
              </a:tabLst>
            </a:pPr>
            <a:r>
              <a:rPr lang="en-US" altLang="en-US" dirty="0"/>
              <a:t>The Cartesian-product operation (denoted by X)  allows us to combine information from any two relations.  </a:t>
            </a:r>
          </a:p>
          <a:p>
            <a:pPr>
              <a:tabLst>
                <a:tab pos="2362200" algn="ctr"/>
              </a:tabLst>
            </a:pPr>
            <a:r>
              <a:rPr lang="en-US" altLang="en-US" dirty="0"/>
              <a:t>Example: the Cartesian product of the relations </a:t>
            </a:r>
            <a:r>
              <a:rPr lang="en-US" altLang="en-US" i="1" dirty="0"/>
              <a:t>instructor</a:t>
            </a:r>
            <a:r>
              <a:rPr lang="en-US" altLang="en-US" dirty="0"/>
              <a:t> and t</a:t>
            </a:r>
            <a:r>
              <a:rPr lang="en-US" altLang="en-US" i="1" dirty="0"/>
              <a:t>eaches</a:t>
            </a:r>
            <a:r>
              <a:rPr lang="en-US" altLang="en-US" dirty="0"/>
              <a:t> is written  as:</a:t>
            </a:r>
          </a:p>
          <a:p>
            <a:pPr>
              <a:buNone/>
              <a:tabLst>
                <a:tab pos="2362200" algn="ctr"/>
              </a:tabLst>
            </a:pPr>
            <a:r>
              <a:rPr lang="en-US" altLang="en-US" i="1" dirty="0"/>
              <a:t>                instructor</a:t>
            </a:r>
            <a:r>
              <a:rPr lang="en-US" altLang="en-US" dirty="0"/>
              <a:t>  X  </a:t>
            </a:r>
            <a:r>
              <a:rPr lang="en-US" altLang="en-US" i="1" dirty="0"/>
              <a:t>teaches</a:t>
            </a:r>
          </a:p>
          <a:p>
            <a:pPr>
              <a:tabLst>
                <a:tab pos="2362200" algn="ctr"/>
              </a:tabLst>
            </a:pPr>
            <a:r>
              <a:rPr lang="en-US" altLang="en-US" dirty="0"/>
              <a:t>We construct a tuple of the result out of each possible pair of tuples: one from the </a:t>
            </a:r>
            <a:r>
              <a:rPr lang="en-US" altLang="en-US" i="1" dirty="0"/>
              <a:t>instructor</a:t>
            </a:r>
            <a:r>
              <a:rPr lang="en-US" altLang="en-US" dirty="0"/>
              <a:t> relation and one from the </a:t>
            </a:r>
            <a:r>
              <a:rPr lang="en-US" altLang="en-US" i="1" dirty="0"/>
              <a:t>teaches</a:t>
            </a:r>
            <a:r>
              <a:rPr lang="en-US" altLang="en-US" dirty="0"/>
              <a:t> relation (see next slide)</a:t>
            </a:r>
          </a:p>
          <a:p>
            <a:pPr>
              <a:tabLst>
                <a:tab pos="2362200" algn="ctr"/>
              </a:tabLst>
            </a:pPr>
            <a:r>
              <a:rPr lang="en-US" altLang="en-US" dirty="0"/>
              <a:t>Since the instructor</a:t>
            </a:r>
            <a:r>
              <a:rPr lang="en-US" altLang="en-US" i="1" dirty="0"/>
              <a:t> ID </a:t>
            </a:r>
            <a:r>
              <a:rPr lang="en-US" altLang="en-US" dirty="0"/>
              <a:t>appears in both relations we distinguish between these attribute by attaching to the attribute the name of the relation from which the attribute originally came.</a:t>
            </a:r>
          </a:p>
          <a:p>
            <a:pPr lvl="1">
              <a:tabLst>
                <a:tab pos="2362200" algn="ctr"/>
              </a:tabLst>
            </a:pPr>
            <a:r>
              <a:rPr lang="en-US" altLang="en-US" i="1" dirty="0"/>
              <a:t>instructor.ID</a:t>
            </a:r>
          </a:p>
          <a:p>
            <a:pPr lvl="1">
              <a:tabLst>
                <a:tab pos="2362200" algn="ctr"/>
              </a:tabLst>
            </a:pPr>
            <a:r>
              <a:rPr lang="en-US" altLang="en-US" i="1" dirty="0"/>
              <a:t>teaches.ID</a:t>
            </a:r>
          </a:p>
          <a:p>
            <a:pPr lvl="1">
              <a:tabLst>
                <a:tab pos="2362200" algn="ctr"/>
              </a:tabLst>
            </a:pPr>
            <a:endParaRPr lang="en-US" altLang="en-US" dirty="0"/>
          </a:p>
          <a:p>
            <a:pPr>
              <a:buNone/>
              <a:tabLst>
                <a:tab pos="2362200" algn="ctr"/>
              </a:tabLst>
            </a:pPr>
            <a:endParaRPr lang="en-US" altLang="en-US" dirty="0">
              <a:sym typeface="Symbol" panose="05050102010706020507" pitchFamily="18" charset="2"/>
            </a:endParaRPr>
          </a:p>
        </p:txBody>
      </p:sp>
      <p:sp>
        <p:nvSpPr>
          <p:cNvPr id="2" name="TextBox 1">
            <a:extLst>
              <a:ext uri="{FF2B5EF4-FFF2-40B4-BE49-F238E27FC236}">
                <a16:creationId xmlns:a16="http://schemas.microsoft.com/office/drawing/2014/main" id="{79ECC301-9D4D-0C41-9E29-20E0D98544D3}"/>
              </a:ext>
            </a:extLst>
          </p:cNvPr>
          <p:cNvSpPr txBox="1"/>
          <p:nvPr/>
        </p:nvSpPr>
        <p:spPr>
          <a:xfrm>
            <a:off x="457200" y="4248150"/>
            <a:ext cx="2282997"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R x R -&gt; R         f(</a:t>
            </a:r>
            <a:r>
              <a:rPr kumimoji="0" lang="en-US" sz="18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x,y</a:t>
            </a: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)-&gt;z</a:t>
            </a:r>
          </a:p>
        </p:txBody>
      </p:sp>
    </p:spTree>
    <p:extLst>
      <p:ext uri="{BB962C8B-B14F-4D97-AF65-F5344CB8AC3E}">
        <p14:creationId xmlns:p14="http://schemas.microsoft.com/office/powerpoint/2010/main" val="2414275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altLang="en-US" dirty="0"/>
              <a:t>The</a:t>
            </a:r>
            <a:r>
              <a:rPr lang="en-US" altLang="en-US" i="1" dirty="0"/>
              <a:t>  instructor</a:t>
            </a:r>
            <a:r>
              <a:rPr lang="en-US" altLang="en-US" dirty="0"/>
              <a:t>  </a:t>
            </a:r>
            <a:r>
              <a:rPr lang="en-US" altLang="en-US" sz="1800" dirty="0"/>
              <a:t>X</a:t>
            </a:r>
            <a:r>
              <a:rPr lang="en-US" altLang="en-US" dirty="0"/>
              <a:t>  </a:t>
            </a:r>
            <a:r>
              <a:rPr lang="en-US" altLang="en-US" i="1" dirty="0"/>
              <a:t>teaches  table</a:t>
            </a:r>
            <a:endParaRPr lang="en-US" alt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6035" y="761176"/>
            <a:ext cx="3349515" cy="3947312"/>
          </a:xfrm>
          <a:prstGeom prst="rect">
            <a:avLst/>
          </a:prstGeom>
        </p:spPr>
      </p:pic>
      <p:sp>
        <p:nvSpPr>
          <p:cNvPr id="3" name="TextBox 2">
            <a:extLst>
              <a:ext uri="{FF2B5EF4-FFF2-40B4-BE49-F238E27FC236}">
                <a16:creationId xmlns:a16="http://schemas.microsoft.com/office/drawing/2014/main" id="{1FD109E3-A331-4D2D-B9C3-C51D0A9D78DB}"/>
              </a:ext>
            </a:extLst>
          </p:cNvPr>
          <p:cNvSpPr txBox="1"/>
          <p:nvPr/>
        </p:nvSpPr>
        <p:spPr>
          <a:xfrm>
            <a:off x="152400" y="1123950"/>
            <a:ext cx="5181600" cy="3139321"/>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This only sort of makes sense. The result is: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Every possible combination of the form</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(instructor, teaches)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Even if the instructor is NOT the instructor</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the teaches row.</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Examining in MySQL makes a little clearer.</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Let’s look in the lecture examples notebook.</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Confusingly, in SQL</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Cartesian Product is </a:t>
            </a:r>
            <a:r>
              <a:rPr kumimoji="0" 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JOIN</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31733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6C1C817-2E10-2B42-882C-2C73F36462C1}"/>
              </a:ext>
            </a:extLst>
          </p:cNvPr>
          <p:cNvSpPr>
            <a:spLocks noGrp="1"/>
          </p:cNvSpPr>
          <p:nvPr>
            <p:ph idx="1"/>
          </p:nvPr>
        </p:nvSpPr>
        <p:spPr/>
        <p:txBody>
          <a:bodyPr/>
          <a:lstStyle/>
          <a:p>
            <a:r>
              <a:rPr lang="en-US" sz="1600" dirty="0"/>
              <a:t>Assume we have two tables</a:t>
            </a:r>
          </a:p>
          <a:p>
            <a:pPr lvl="1"/>
            <a:r>
              <a:rPr lang="en-US" sz="1400" dirty="0"/>
              <a:t>S has two columns, 5 rows.</a:t>
            </a:r>
          </a:p>
          <a:p>
            <a:pPr lvl="1"/>
            <a:r>
              <a:rPr lang="en-US" sz="1400" dirty="0"/>
              <a:t>T has two columns, 4 rows.</a:t>
            </a:r>
          </a:p>
          <a:p>
            <a:r>
              <a:rPr lang="en-US" sz="1600" dirty="0"/>
              <a:t>S x T has</a:t>
            </a:r>
          </a:p>
          <a:p>
            <a:pPr lvl="1"/>
            <a:r>
              <a:rPr lang="en-US" sz="1400" dirty="0"/>
              <a:t>4 columns.</a:t>
            </a:r>
          </a:p>
          <a:p>
            <a:pPr lvl="1"/>
            <a:r>
              <a:rPr lang="en-US" sz="1400" dirty="0"/>
              <a:t>20 rows.</a:t>
            </a:r>
          </a:p>
          <a:p>
            <a:r>
              <a:rPr lang="en-US" sz="1600" dirty="0"/>
              <a:t>Cartesian product does not come up a lot in applications.</a:t>
            </a:r>
          </a:p>
          <a:p>
            <a:r>
              <a:rPr lang="en-US" sz="1600" dirty="0"/>
              <a:t>There are cases in optimization in which:</a:t>
            </a:r>
          </a:p>
          <a:p>
            <a:pPr lvl="1"/>
            <a:r>
              <a:rPr lang="en-US" sz="1400" dirty="0"/>
              <a:t>You want to generate all possible combinations.</a:t>
            </a:r>
          </a:p>
          <a:p>
            <a:pPr lvl="1"/>
            <a:r>
              <a:rPr lang="en-US" sz="1400" dirty="0"/>
              <a:t>Score, rate, rank etc. to determine best choices.</a:t>
            </a:r>
          </a:p>
          <a:p>
            <a:endParaRPr lang="en-US" sz="1600" dirty="0"/>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Simpler Example</a:t>
            </a:r>
          </a:p>
        </p:txBody>
      </p:sp>
      <p:pic>
        <p:nvPicPr>
          <p:cNvPr id="6" name="Picture 5">
            <a:extLst>
              <a:ext uri="{FF2B5EF4-FFF2-40B4-BE49-F238E27FC236}">
                <a16:creationId xmlns:a16="http://schemas.microsoft.com/office/drawing/2014/main" id="{1D0814D6-8E4E-D144-BFF7-EF1F6496FD7F}"/>
              </a:ext>
            </a:extLst>
          </p:cNvPr>
          <p:cNvPicPr>
            <a:picLocks noChangeAspect="1"/>
          </p:cNvPicPr>
          <p:nvPr/>
        </p:nvPicPr>
        <p:blipFill>
          <a:blip r:embed="rId2"/>
          <a:stretch>
            <a:fillRect/>
          </a:stretch>
        </p:blipFill>
        <p:spPr>
          <a:xfrm>
            <a:off x="60371" y="514350"/>
            <a:ext cx="1442221" cy="3149758"/>
          </a:xfrm>
          <a:prstGeom prst="rect">
            <a:avLst/>
          </a:prstGeom>
        </p:spPr>
      </p:pic>
      <p:pic>
        <p:nvPicPr>
          <p:cNvPr id="7" name="Picture 6">
            <a:extLst>
              <a:ext uri="{FF2B5EF4-FFF2-40B4-BE49-F238E27FC236}">
                <a16:creationId xmlns:a16="http://schemas.microsoft.com/office/drawing/2014/main" id="{EA4AFEE0-EC20-D141-B47B-9534F9A9BEE0}"/>
              </a:ext>
            </a:extLst>
          </p:cNvPr>
          <p:cNvPicPr>
            <a:picLocks noChangeAspect="1"/>
          </p:cNvPicPr>
          <p:nvPr/>
        </p:nvPicPr>
        <p:blipFill>
          <a:blip r:embed="rId3"/>
          <a:stretch>
            <a:fillRect/>
          </a:stretch>
        </p:blipFill>
        <p:spPr>
          <a:xfrm>
            <a:off x="1540692" y="526248"/>
            <a:ext cx="1371600" cy="3137860"/>
          </a:xfrm>
          <a:prstGeom prst="rect">
            <a:avLst/>
          </a:prstGeom>
        </p:spPr>
      </p:pic>
      <p:pic>
        <p:nvPicPr>
          <p:cNvPr id="8" name="Picture 7">
            <a:extLst>
              <a:ext uri="{FF2B5EF4-FFF2-40B4-BE49-F238E27FC236}">
                <a16:creationId xmlns:a16="http://schemas.microsoft.com/office/drawing/2014/main" id="{80722317-3F78-1140-B653-2765C28679F7}"/>
              </a:ext>
            </a:extLst>
          </p:cNvPr>
          <p:cNvPicPr>
            <a:picLocks noChangeAspect="1"/>
          </p:cNvPicPr>
          <p:nvPr/>
        </p:nvPicPr>
        <p:blipFill>
          <a:blip r:embed="rId4"/>
          <a:stretch>
            <a:fillRect/>
          </a:stretch>
        </p:blipFill>
        <p:spPr>
          <a:xfrm>
            <a:off x="3171219" y="57645"/>
            <a:ext cx="1273990" cy="4428922"/>
          </a:xfrm>
          <a:prstGeom prst="rect">
            <a:avLst/>
          </a:prstGeom>
        </p:spPr>
      </p:pic>
      <p:pic>
        <p:nvPicPr>
          <p:cNvPr id="10" name="Picture 9">
            <a:extLst>
              <a:ext uri="{FF2B5EF4-FFF2-40B4-BE49-F238E27FC236}">
                <a16:creationId xmlns:a16="http://schemas.microsoft.com/office/drawing/2014/main" id="{17A4A539-F934-604B-B517-C85C5866C2C1}"/>
              </a:ext>
            </a:extLst>
          </p:cNvPr>
          <p:cNvPicPr>
            <a:picLocks noChangeAspect="1"/>
          </p:cNvPicPr>
          <p:nvPr/>
        </p:nvPicPr>
        <p:blipFill>
          <a:blip r:embed="rId5"/>
          <a:stretch>
            <a:fillRect/>
          </a:stretch>
        </p:blipFill>
        <p:spPr>
          <a:xfrm>
            <a:off x="4580919" y="57645"/>
            <a:ext cx="1273991" cy="4428922"/>
          </a:xfrm>
          <a:prstGeom prst="rect">
            <a:avLst/>
          </a:prstGeom>
        </p:spPr>
      </p:pic>
    </p:spTree>
    <p:extLst>
      <p:ext uri="{BB962C8B-B14F-4D97-AF65-F5344CB8AC3E}">
        <p14:creationId xmlns:p14="http://schemas.microsoft.com/office/powerpoint/2010/main" val="1623945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Join Operation</a:t>
            </a:r>
          </a:p>
        </p:txBody>
      </p:sp>
      <p:sp>
        <p:nvSpPr>
          <p:cNvPr id="7170" name="Rectangle 3"/>
          <p:cNvSpPr>
            <a:spLocks noGrp="1" noChangeArrowheads="1"/>
          </p:cNvSpPr>
          <p:nvPr>
            <p:ph type="body" idx="1"/>
          </p:nvPr>
        </p:nvSpPr>
        <p:spPr>
          <a:xfrm>
            <a:off x="1719263" y="845011"/>
            <a:ext cx="5723954" cy="3498389"/>
          </a:xfrm>
        </p:spPr>
        <p:txBody>
          <a:bodyPr/>
          <a:lstStyle/>
          <a:p>
            <a:pPr>
              <a:tabLst>
                <a:tab pos="2362200" algn="ctr"/>
              </a:tabLst>
            </a:pPr>
            <a:r>
              <a:rPr lang="en-US" altLang="en-US" dirty="0"/>
              <a:t>The Cartesian-Product </a:t>
            </a:r>
          </a:p>
          <a:p>
            <a:pPr>
              <a:buNone/>
              <a:tabLst>
                <a:tab pos="2362200" algn="ctr"/>
              </a:tabLst>
            </a:pPr>
            <a:r>
              <a:rPr lang="en-US" altLang="en-US" i="1" dirty="0"/>
              <a:t>                    instructor</a:t>
            </a:r>
            <a:r>
              <a:rPr lang="en-US" altLang="en-US" dirty="0"/>
              <a:t>  X  </a:t>
            </a:r>
            <a:r>
              <a:rPr lang="en-US" altLang="en-US" i="1" dirty="0"/>
              <a:t>teaches</a:t>
            </a:r>
            <a:endParaRPr lang="en-US" altLang="en-US" dirty="0"/>
          </a:p>
          <a:p>
            <a:pPr>
              <a:buNone/>
              <a:tabLst>
                <a:tab pos="2362200" algn="ctr"/>
              </a:tabLst>
            </a:pPr>
            <a:r>
              <a:rPr lang="en-US" altLang="en-US" dirty="0"/>
              <a:t>      associates every  tuple of  instructor with every tuple of teaches.</a:t>
            </a:r>
          </a:p>
          <a:p>
            <a:pPr lvl="1"/>
            <a:r>
              <a:rPr lang="en-US" altLang="en-US" dirty="0"/>
              <a:t>Most of the resulting rows have information about instructors who did NOT teach a particular course. </a:t>
            </a:r>
          </a:p>
          <a:p>
            <a:r>
              <a:rPr lang="en-US" altLang="en-US" dirty="0"/>
              <a:t>To get only those tuples of  “</a:t>
            </a:r>
            <a:r>
              <a:rPr lang="en-US" altLang="en-US" i="1" dirty="0"/>
              <a:t>instructor</a:t>
            </a:r>
            <a:r>
              <a:rPr lang="en-US" altLang="en-US" dirty="0"/>
              <a:t>  X  </a:t>
            </a:r>
            <a:r>
              <a:rPr lang="en-US" altLang="en-US" i="1" dirty="0"/>
              <a:t>teaches</a:t>
            </a:r>
            <a:r>
              <a:rPr lang="en-US" altLang="en-US" dirty="0"/>
              <a:t> “ that pertain to instructors and the courses that they taught, we write:</a:t>
            </a:r>
          </a:p>
          <a:p>
            <a:pPr>
              <a:buNone/>
            </a:pPr>
            <a:r>
              <a:rPr lang="en-US" altLang="en-US" dirty="0">
                <a:solidFill>
                  <a:schemeClr val="bg1">
                    <a:lumMod val="50000"/>
                  </a:schemeClr>
                </a:solidFill>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instructor.id =  teaches.id</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  </a:t>
            </a:r>
            <a:r>
              <a:rPr lang="en-US" altLang="ja-JP" dirty="0">
                <a:sym typeface="Symbol" panose="05050102010706020507" pitchFamily="18" charset="2"/>
              </a:rPr>
              <a:t>x</a:t>
            </a:r>
            <a:r>
              <a:rPr lang="en-US" altLang="ja-JP" i="1" dirty="0">
                <a:sym typeface="Symbol" panose="05050102010706020507" pitchFamily="18" charset="2"/>
              </a:rPr>
              <a:t> teaches </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lvl="1"/>
            <a:r>
              <a:rPr lang="en-US" altLang="ja-JP" dirty="0">
                <a:sym typeface="Symbol" panose="05050102010706020507" pitchFamily="18" charset="2"/>
              </a:rPr>
              <a:t>We get only those tuples of “</a:t>
            </a:r>
            <a:r>
              <a:rPr lang="en-US" altLang="en-US" i="1" dirty="0"/>
              <a:t>instructor</a:t>
            </a:r>
            <a:r>
              <a:rPr lang="en-US" altLang="en-US" dirty="0"/>
              <a:t>  X  </a:t>
            </a:r>
            <a:r>
              <a:rPr lang="en-US" altLang="en-US" i="1" dirty="0"/>
              <a:t>teaches” </a:t>
            </a:r>
            <a:r>
              <a:rPr lang="en-US" altLang="ja-JP" dirty="0">
                <a:sym typeface="Symbol" panose="05050102010706020507" pitchFamily="18" charset="2"/>
              </a:rPr>
              <a:t>that pertain to instructors and the courses that they taught.</a:t>
            </a:r>
          </a:p>
          <a:p>
            <a:r>
              <a:rPr lang="en-US" altLang="ja-JP" dirty="0">
                <a:sym typeface="Symbol" panose="05050102010706020507" pitchFamily="18" charset="2"/>
              </a:rPr>
              <a:t>The result of this expression, shown in the next slide</a:t>
            </a:r>
          </a:p>
        </p:txBody>
      </p:sp>
      <p:sp>
        <p:nvSpPr>
          <p:cNvPr id="2" name="TextBox 1">
            <a:extLst>
              <a:ext uri="{FF2B5EF4-FFF2-40B4-BE49-F238E27FC236}">
                <a16:creationId xmlns:a16="http://schemas.microsoft.com/office/drawing/2014/main" id="{5EFCBEEA-D6AB-AA48-9527-B6B7EB43CD64}"/>
              </a:ext>
            </a:extLst>
          </p:cNvPr>
          <p:cNvSpPr txBox="1"/>
          <p:nvPr/>
        </p:nvSpPr>
        <p:spPr>
          <a:xfrm>
            <a:off x="152400" y="4020234"/>
            <a:ext cx="8077200" cy="83099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A fundamental definition: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l-GR"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σ </a:t>
            </a:r>
            <a:r>
              <a:rPr kumimoji="0" lang="en-US" sz="1600" b="0" i="0" u="none" strike="noStrike" kern="1200" cap="none" spc="0" normalizeH="0" baseline="-25000" noProof="0" dirty="0" err="1">
                <a:ln>
                  <a:noFill/>
                </a:ln>
                <a:solidFill>
                  <a:srgbClr val="000000"/>
                </a:solidFill>
                <a:effectLst/>
                <a:uLnTx/>
                <a:uFillTx/>
                <a:latin typeface="Calibri" charset="0"/>
                <a:ea typeface="ＭＳ Ｐゴシック" charset="-128"/>
                <a:cs typeface="+mn-cs"/>
              </a:rPr>
              <a:t>instructor.ID</a:t>
            </a:r>
            <a:r>
              <a:rPr kumimoji="0" lang="en-US" sz="1600" b="0" i="0" u="none" strike="noStrike" kern="1200" cap="none" spc="0" normalizeH="0" baseline="-25000" noProof="0" dirty="0">
                <a:ln>
                  <a:noFill/>
                </a:ln>
                <a:solidFill>
                  <a:srgbClr val="000000"/>
                </a:solidFill>
                <a:effectLst/>
                <a:uLnTx/>
                <a:uFillTx/>
                <a:latin typeface="Calibri" charset="0"/>
                <a:ea typeface="ＭＳ Ｐゴシック" charset="-128"/>
                <a:cs typeface="+mn-cs"/>
              </a:rPr>
              <a:t>=</a:t>
            </a:r>
            <a:r>
              <a:rPr kumimoji="0" lang="en-US" sz="1600" b="0" i="0" u="none" strike="noStrike" kern="1200" cap="none" spc="0" normalizeH="0" baseline="-25000" noProof="0" dirty="0" err="1">
                <a:ln>
                  <a:noFill/>
                </a:ln>
                <a:solidFill>
                  <a:srgbClr val="000000"/>
                </a:solidFill>
                <a:effectLst/>
                <a:uLnTx/>
                <a:uFillTx/>
                <a:latin typeface="Calibri" charset="0"/>
                <a:ea typeface="ＭＳ Ｐゴシック" charset="-128"/>
                <a:cs typeface="+mn-cs"/>
              </a:rPr>
              <a:t>teaches.ID</a:t>
            </a: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 (instructor ⨯ teaches) = instructor ⨝ teaches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 is the JOIN operations.</a:t>
            </a:r>
          </a:p>
        </p:txBody>
      </p:sp>
    </p:spTree>
    <p:extLst>
      <p:ext uri="{BB962C8B-B14F-4D97-AF65-F5344CB8AC3E}">
        <p14:creationId xmlns:p14="http://schemas.microsoft.com/office/powerpoint/2010/main" val="3278925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6C21C5-BF9B-8E38-D36C-D07C8614C604}"/>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69A25F75-4DE5-F34C-A482-2C6D509444B6}"/>
              </a:ext>
            </a:extLst>
          </p:cNvPr>
          <p:cNvSpPr>
            <a:spLocks noGrp="1"/>
          </p:cNvSpPr>
          <p:nvPr>
            <p:ph type="title"/>
          </p:nvPr>
        </p:nvSpPr>
        <p:spPr/>
        <p:txBody>
          <a:bodyPr/>
          <a:lstStyle/>
          <a:p>
            <a:r>
              <a:rPr lang="en-US" dirty="0"/>
              <a:t>JOIN Definition</a:t>
            </a:r>
          </a:p>
        </p:txBody>
      </p:sp>
      <p:pic>
        <p:nvPicPr>
          <p:cNvPr id="4" name="Picture 3">
            <a:extLst>
              <a:ext uri="{FF2B5EF4-FFF2-40B4-BE49-F238E27FC236}">
                <a16:creationId xmlns:a16="http://schemas.microsoft.com/office/drawing/2014/main" id="{E932FEBA-E107-1A45-B780-DE11AAC15B2F}"/>
              </a:ext>
            </a:extLst>
          </p:cNvPr>
          <p:cNvPicPr>
            <a:picLocks noChangeAspect="1"/>
          </p:cNvPicPr>
          <p:nvPr/>
        </p:nvPicPr>
        <p:blipFill>
          <a:blip r:embed="rId2"/>
          <a:stretch>
            <a:fillRect/>
          </a:stretch>
        </p:blipFill>
        <p:spPr>
          <a:xfrm>
            <a:off x="172570" y="514350"/>
            <a:ext cx="4207302" cy="3048000"/>
          </a:xfrm>
          <a:prstGeom prst="rect">
            <a:avLst/>
          </a:prstGeom>
        </p:spPr>
      </p:pic>
      <p:pic>
        <p:nvPicPr>
          <p:cNvPr id="5" name="Picture 4">
            <a:extLst>
              <a:ext uri="{FF2B5EF4-FFF2-40B4-BE49-F238E27FC236}">
                <a16:creationId xmlns:a16="http://schemas.microsoft.com/office/drawing/2014/main" id="{34B80F49-6AE9-584E-A5B2-514A3A1694B6}"/>
              </a:ext>
            </a:extLst>
          </p:cNvPr>
          <p:cNvPicPr>
            <a:picLocks noChangeAspect="1"/>
          </p:cNvPicPr>
          <p:nvPr/>
        </p:nvPicPr>
        <p:blipFill>
          <a:blip r:embed="rId3"/>
          <a:stretch>
            <a:fillRect/>
          </a:stretch>
        </p:blipFill>
        <p:spPr>
          <a:xfrm>
            <a:off x="4442297" y="666750"/>
            <a:ext cx="4409872" cy="3007421"/>
          </a:xfrm>
          <a:prstGeom prst="rect">
            <a:avLst/>
          </a:prstGeom>
        </p:spPr>
      </p:pic>
      <p:sp>
        <p:nvSpPr>
          <p:cNvPr id="6" name="Rectangle 5">
            <a:extLst>
              <a:ext uri="{FF2B5EF4-FFF2-40B4-BE49-F238E27FC236}">
                <a16:creationId xmlns:a16="http://schemas.microsoft.com/office/drawing/2014/main" id="{73146A33-3C94-E645-8F26-B12B6B01AB5A}"/>
              </a:ext>
            </a:extLst>
          </p:cNvPr>
          <p:cNvSpPr/>
          <p:nvPr/>
        </p:nvSpPr>
        <p:spPr>
          <a:xfrm>
            <a:off x="76200" y="3595181"/>
            <a:ext cx="4017062" cy="369332"/>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l-GR"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σ </a:t>
            </a:r>
            <a:r>
              <a:rPr kumimoji="0" lang="en-US" sz="1800" b="0" i="0" u="none" strike="noStrike" kern="1200" cap="none" spc="0" normalizeH="0" baseline="-25000" noProof="0" dirty="0" err="1">
                <a:ln>
                  <a:noFill/>
                </a:ln>
                <a:solidFill>
                  <a:prstClr val="black"/>
                </a:solidFill>
                <a:effectLst/>
                <a:uLnTx/>
                <a:uFillTx/>
                <a:latin typeface="Calibri" charset="0"/>
                <a:ea typeface="ＭＳ Ｐゴシック" charset="-128"/>
                <a:cs typeface="+mn-cs"/>
              </a:rPr>
              <a:t>instructor.ID</a:t>
            </a:r>
            <a:r>
              <a:rPr kumimoji="0" lang="en-US" sz="1800" b="0" i="0" u="none" strike="noStrike" kern="1200" cap="none" spc="0" normalizeH="0" baseline="-2500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25000" noProof="0" dirty="0" err="1">
                <a:ln>
                  <a:noFill/>
                </a:ln>
                <a:solidFill>
                  <a:prstClr val="black"/>
                </a:solidFill>
                <a:effectLst/>
                <a:uLnTx/>
                <a:uFillTx/>
                <a:latin typeface="Calibri" charset="0"/>
                <a:ea typeface="ＭＳ Ｐゴシック" charset="-128"/>
                <a:cs typeface="+mn-cs"/>
              </a:rPr>
              <a:t>teaches.ID</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(instructor ⨯ teaches) </a:t>
            </a:r>
          </a:p>
        </p:txBody>
      </p:sp>
      <p:sp>
        <p:nvSpPr>
          <p:cNvPr id="7" name="Rectangle 6">
            <a:extLst>
              <a:ext uri="{FF2B5EF4-FFF2-40B4-BE49-F238E27FC236}">
                <a16:creationId xmlns:a16="http://schemas.microsoft.com/office/drawing/2014/main" id="{0AED5EB0-44F1-2340-868D-62243B3D6792}"/>
              </a:ext>
            </a:extLst>
          </p:cNvPr>
          <p:cNvSpPr/>
          <p:nvPr/>
        </p:nvSpPr>
        <p:spPr>
          <a:xfrm>
            <a:off x="5715000" y="3595181"/>
            <a:ext cx="2169889" cy="369332"/>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instructor ⨝ teaches</a:t>
            </a:r>
          </a:p>
        </p:txBody>
      </p:sp>
      <p:sp>
        <p:nvSpPr>
          <p:cNvPr id="8" name="Rectangle 7">
            <a:extLst>
              <a:ext uri="{FF2B5EF4-FFF2-40B4-BE49-F238E27FC236}">
                <a16:creationId xmlns:a16="http://schemas.microsoft.com/office/drawing/2014/main" id="{1ACC42D6-C282-F840-88CF-2F4E18FC3584}"/>
              </a:ext>
            </a:extLst>
          </p:cNvPr>
          <p:cNvSpPr/>
          <p:nvPr/>
        </p:nvSpPr>
        <p:spPr>
          <a:xfrm>
            <a:off x="3008317" y="4081441"/>
            <a:ext cx="3702873" cy="369332"/>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instructor ⨝</a:t>
            </a:r>
            <a:r>
              <a:rPr kumimoji="0" lang="en-US" sz="1800" b="0" i="0" u="none" strike="noStrike" kern="1200" cap="none" spc="0" normalizeH="0" baseline="-2500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25000" noProof="0" dirty="0" err="1">
                <a:ln>
                  <a:noFill/>
                </a:ln>
                <a:solidFill>
                  <a:prstClr val="black"/>
                </a:solidFill>
                <a:effectLst/>
                <a:uLnTx/>
                <a:uFillTx/>
                <a:latin typeface="Calibri" charset="0"/>
                <a:ea typeface="ＭＳ Ｐゴシック" charset="-128"/>
                <a:cs typeface="+mn-cs"/>
              </a:rPr>
              <a:t>instructor.ID</a:t>
            </a:r>
            <a:r>
              <a:rPr kumimoji="0" lang="en-US" sz="1800" b="0" i="0" u="none" strike="noStrike" kern="1200" cap="none" spc="0" normalizeH="0" baseline="-25000" noProof="0" dirty="0">
                <a:ln>
                  <a:noFill/>
                </a:ln>
                <a:solidFill>
                  <a:prstClr val="black"/>
                </a:solidFill>
                <a:effectLst/>
                <a:uLnTx/>
                <a:uFillTx/>
                <a:latin typeface="Calibri" charset="0"/>
                <a:ea typeface="ＭＳ Ｐゴシック" charset="-128"/>
                <a:cs typeface="+mn-cs"/>
              </a:rPr>
              <a:t>&gt;</a:t>
            </a:r>
            <a:r>
              <a:rPr kumimoji="0" lang="en-US" sz="1800" b="0" i="0" u="none" strike="noStrike" kern="1200" cap="none" spc="0" normalizeH="0" baseline="-25000" noProof="0" dirty="0" err="1">
                <a:ln>
                  <a:noFill/>
                </a:ln>
                <a:solidFill>
                  <a:prstClr val="black"/>
                </a:solidFill>
                <a:effectLst/>
                <a:uLnTx/>
                <a:uFillTx/>
                <a:latin typeface="Calibri" charset="0"/>
                <a:ea typeface="ＭＳ Ｐゴシック" charset="-128"/>
                <a:cs typeface="+mn-cs"/>
              </a:rPr>
              <a:t>teaches.ID</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teaches</a:t>
            </a:r>
          </a:p>
        </p:txBody>
      </p:sp>
    </p:spTree>
    <p:extLst>
      <p:ext uri="{BB962C8B-B14F-4D97-AF65-F5344CB8AC3E}">
        <p14:creationId xmlns:p14="http://schemas.microsoft.com/office/powerpoint/2010/main" val="2144104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Join Operation (Cont.)</a:t>
            </a:r>
          </a:p>
        </p:txBody>
      </p:sp>
      <mc:AlternateContent xmlns:mc="http://schemas.openxmlformats.org/markup-compatibility/2006" xmlns:a14="http://schemas.microsoft.com/office/drawing/2010/main">
        <mc:Choice Requires="a14">
          <p:sp>
            <p:nvSpPr>
              <p:cNvPr id="7170" name="Rectangle 3"/>
              <p:cNvSpPr>
                <a:spLocks noGrp="1" noChangeArrowheads="1"/>
              </p:cNvSpPr>
              <p:nvPr>
                <p:ph type="body" idx="1"/>
              </p:nvPr>
            </p:nvSpPr>
            <p:spPr>
              <a:xfrm>
                <a:off x="1524000" y="514350"/>
                <a:ext cx="5733098" cy="3617261"/>
              </a:xfrm>
            </p:spPr>
            <p:txBody>
              <a:bodyPr/>
              <a:lstStyle/>
              <a:p>
                <a:pPr>
                  <a:tabLst>
                    <a:tab pos="2362200" algn="ctr"/>
                  </a:tabLst>
                </a:pPr>
                <a:r>
                  <a:rPr lang="en-US" altLang="en-US" sz="1800" dirty="0"/>
                  <a:t>The </a:t>
                </a:r>
                <a:r>
                  <a:rPr lang="en-US" altLang="en-US" sz="1800" b="1" dirty="0"/>
                  <a:t>join </a:t>
                </a:r>
                <a:r>
                  <a:rPr lang="en-US" altLang="en-US" sz="1800" dirty="0"/>
                  <a:t>operation allows us to combine  a select operation and a  </a:t>
                </a:r>
                <a:r>
                  <a:rPr lang="en-US" altLang="en-US" sz="1800" b="1" dirty="0"/>
                  <a:t> </a:t>
                </a:r>
                <a:r>
                  <a:rPr lang="en-US" altLang="en-US" sz="1800" dirty="0"/>
                  <a:t>Cartesian-Product  operation into a single operation.</a:t>
                </a:r>
              </a:p>
              <a:p>
                <a:pPr>
                  <a:tabLst>
                    <a:tab pos="2362200" algn="ctr"/>
                  </a:tabLst>
                </a:pPr>
                <a:r>
                  <a:rPr lang="en-US" altLang="en-US" sz="1800" dirty="0"/>
                  <a:t>Consider relations </a:t>
                </a:r>
                <a:r>
                  <a:rPr lang="en-US" altLang="en-US" sz="1800" i="1" dirty="0"/>
                  <a:t>r </a:t>
                </a:r>
                <a:r>
                  <a:rPr lang="en-US" altLang="en-US" sz="1800" dirty="0"/>
                  <a:t>(</a:t>
                </a:r>
                <a:r>
                  <a:rPr lang="en-US" altLang="en-US" sz="1800" i="1" dirty="0"/>
                  <a:t>R</a:t>
                </a:r>
                <a:r>
                  <a:rPr lang="en-US" altLang="en-US" sz="1800" dirty="0"/>
                  <a:t>) and </a:t>
                </a:r>
                <a:r>
                  <a:rPr lang="en-US" altLang="en-US" sz="1800" i="1" dirty="0"/>
                  <a:t> s </a:t>
                </a:r>
                <a:r>
                  <a:rPr lang="en-US" altLang="en-US" sz="1800" dirty="0"/>
                  <a:t>(</a:t>
                </a:r>
                <a:r>
                  <a:rPr lang="en-US" altLang="en-US" sz="1800" i="1" dirty="0"/>
                  <a:t>S</a:t>
                </a:r>
                <a:r>
                  <a:rPr lang="en-US" altLang="en-US" sz="1800" dirty="0"/>
                  <a:t>)</a:t>
                </a:r>
              </a:p>
              <a:p>
                <a:r>
                  <a:rPr lang="en-US" altLang="en-US" sz="1800" dirty="0"/>
                  <a:t>Let  “theta” be a predicate on attributes in the schema R “union” S. The join operation  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e>
                      <m:sub>
                        <m:r>
                          <a:rPr lang="en-US" sz="1800" i="1">
                            <a:latin typeface="Cambria Math" panose="02040503050406030204" pitchFamily="18" charset="0"/>
                          </a:rPr>
                          <m:t>𝜃</m:t>
                        </m:r>
                      </m:sub>
                    </m:sSub>
                  </m:oMath>
                </a14:m>
                <a:r>
                  <a:rPr lang="en-US" altLang="en-US" sz="1800" dirty="0"/>
                  <a:t> s is defined as follows:</a:t>
                </a:r>
              </a:p>
              <a:p>
                <a:pPr>
                  <a:buNone/>
                </a:pPr>
                <a:r>
                  <a:rPr lang="en-US" altLang="en-US" sz="1800" i="1" dirty="0">
                    <a:sym typeface="Symbol" panose="05050102010706020507" pitchFamily="18" charset="2"/>
                  </a:rPr>
                  <a:t>       </a:t>
                </a:r>
                <a:r>
                  <a:rPr lang="en-US" altLang="en-US" sz="1800" dirty="0"/>
                  <a:t>         </a:t>
                </a:r>
                <a14:m>
                  <m:oMath xmlns:m="http://schemas.openxmlformats.org/officeDocument/2006/math">
                    <m:r>
                      <a:rPr lang="en-US" sz="1800" i="1">
                        <a:latin typeface="Cambria Math" panose="02040503050406030204" pitchFamily="18" charset="0"/>
                      </a:rPr>
                      <m:t>𝑟</m:t>
                    </m:r>
                    <m:sSub>
                      <m:sSubPr>
                        <m:ctrlPr>
                          <a:rPr lang="en-US" sz="1800" i="1" smtClean="0">
                            <a:latin typeface="Cambria Math" panose="02040503050406030204" pitchFamily="18" charset="0"/>
                          </a:rPr>
                        </m:ctrlPr>
                      </m:sSubPr>
                      <m:e>
                        <m:r>
                          <a:rPr lang="en-US" sz="1800" i="1">
                            <a:latin typeface="Cambria Math" panose="02040503050406030204" pitchFamily="18" charset="0"/>
                          </a:rPr>
                          <m:t>⋈</m:t>
                        </m:r>
                      </m:e>
                      <m:sub>
                        <m:r>
                          <a:rPr lang="en-US" sz="1800" i="1">
                            <a:latin typeface="Cambria Math" panose="02040503050406030204" pitchFamily="18" charset="0"/>
                          </a:rPr>
                          <m:t>𝜃</m:t>
                        </m:r>
                      </m:sub>
                    </m:sSub>
                    <m:r>
                      <a:rPr lang="en-US" sz="1800" i="1">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𝜎</m:t>
                        </m:r>
                      </m:e>
                      <m:sub>
                        <m:r>
                          <a:rPr lang="en-US" sz="1800" i="1">
                            <a:latin typeface="Cambria Math" panose="02040503050406030204" pitchFamily="18" charset="0"/>
                          </a:rPr>
                          <m:t>𝜃</m:t>
                        </m:r>
                      </m:sub>
                    </m:sSub>
                    <m:r>
                      <a:rPr lang="en-US" sz="1800" b="0" i="1" smtClean="0">
                        <a:latin typeface="Cambria Math" panose="02040503050406030204" pitchFamily="18" charset="0"/>
                      </a:rPr>
                      <m:t> </m:t>
                    </m:r>
                    <m:r>
                      <a:rPr lang="en-US" sz="1800" i="1">
                        <a:latin typeface="Cambria Math" panose="02040503050406030204" pitchFamily="18" charset="0"/>
                      </a:rPr>
                      <m:t>(</m:t>
                    </m:r>
                    <m:r>
                      <a:rPr lang="en-US" sz="1800" i="1">
                        <a:latin typeface="Cambria Math" panose="02040503050406030204" pitchFamily="18" charset="0"/>
                      </a:rPr>
                      <m:t>𝑟</m:t>
                    </m:r>
                    <m:r>
                      <a:rPr lang="en-US" sz="1800" i="1">
                        <a:latin typeface="Cambria Math" panose="02040503050406030204" pitchFamily="18" charset="0"/>
                      </a:rPr>
                      <m:t> × </m:t>
                    </m:r>
                    <m:r>
                      <a:rPr lang="en-US" sz="1800" i="1">
                        <a:latin typeface="Cambria Math" panose="02040503050406030204" pitchFamily="18" charset="0"/>
                      </a:rPr>
                      <m:t>𝑠</m:t>
                    </m:r>
                    <m:r>
                      <a:rPr lang="en-US" sz="1800" i="1">
                        <a:latin typeface="Cambria Math" panose="02040503050406030204" pitchFamily="18" charset="0"/>
                      </a:rPr>
                      <m:t>)</m:t>
                    </m:r>
                  </m:oMath>
                </a14:m>
                <a:endParaRPr lang="en-US" altLang="ja-JP" sz="1800" dirty="0">
                  <a:sym typeface="Symbol" panose="05050102010706020507" pitchFamily="18" charset="2"/>
                </a:endParaRPr>
              </a:p>
              <a:p>
                <a:pPr>
                  <a:buNone/>
                </a:pPr>
                <a:r>
                  <a:rPr lang="en-US" altLang="ja-JP" sz="900" dirty="0">
                    <a:sym typeface="Symbol" panose="05050102010706020507" pitchFamily="18" charset="2"/>
                  </a:rPr>
                  <a:t> </a:t>
                </a:r>
              </a:p>
              <a:p>
                <a:r>
                  <a:rPr lang="en-US" altLang="ja-JP" sz="1800" dirty="0">
                    <a:sym typeface="Symbol" panose="05050102010706020507" pitchFamily="18" charset="2"/>
                  </a:rPr>
                  <a:t>Thus</a:t>
                </a:r>
              </a:p>
              <a:p>
                <a:pPr marL="0" indent="0">
                  <a:buNone/>
                </a:pPr>
                <a:r>
                  <a:rPr lang="en-US" altLang="en-US" sz="1800" i="1" dirty="0">
                    <a:sym typeface="Symbol" panose="05050102010706020507" pitchFamily="18" charset="2"/>
                  </a:rPr>
                  <a:t>                  </a:t>
                </a:r>
                <a:r>
                  <a:rPr lang="en-US" altLang="en-US" sz="1800" dirty="0">
                    <a:sym typeface="Symbol" panose="05050102010706020507" pitchFamily="18" charset="2"/>
                  </a:rPr>
                  <a:t> </a:t>
                </a:r>
                <a:r>
                  <a:rPr lang="en-US" altLang="en-US" sz="1800" i="1" baseline="-25000" dirty="0">
                    <a:sym typeface="Symbol" panose="05050102010706020507" pitchFamily="18" charset="2"/>
                  </a:rPr>
                  <a:t>instructor.id =  teaches.id</a:t>
                </a:r>
                <a:r>
                  <a:rPr lang="en-US" altLang="ja-JP" sz="1800" i="1" baseline="-25000" dirty="0">
                    <a:sym typeface="Symbol" panose="05050102010706020507" pitchFamily="18" charset="2"/>
                  </a:rPr>
                  <a:t> </a:t>
                </a:r>
                <a:r>
                  <a:rPr lang="en-US" altLang="ja-JP" sz="1800" dirty="0">
                    <a:sym typeface="Symbol" panose="05050102010706020507" pitchFamily="18" charset="2"/>
                  </a:rPr>
                  <a:t>(</a:t>
                </a:r>
                <a:r>
                  <a:rPr lang="en-US" altLang="ja-JP" sz="1800" i="1" dirty="0">
                    <a:sym typeface="Symbol" panose="05050102010706020507" pitchFamily="18" charset="2"/>
                  </a:rPr>
                  <a:t>instructor  </a:t>
                </a:r>
                <a:r>
                  <a:rPr lang="en-US" altLang="ja-JP" sz="1800" dirty="0">
                    <a:sym typeface="Symbol" panose="05050102010706020507" pitchFamily="18" charset="2"/>
                  </a:rPr>
                  <a:t>x</a:t>
                </a:r>
                <a:r>
                  <a:rPr lang="en-US" altLang="ja-JP" sz="1800" i="1" dirty="0">
                    <a:sym typeface="Symbol" panose="05050102010706020507" pitchFamily="18" charset="2"/>
                  </a:rPr>
                  <a:t> teaches </a:t>
                </a:r>
                <a:r>
                  <a:rPr lang="en-US" altLang="ja-JP" sz="1800" dirty="0">
                    <a:sym typeface="Symbol" panose="05050102010706020507" pitchFamily="18" charset="2"/>
                  </a:rPr>
                  <a:t>))</a:t>
                </a:r>
              </a:p>
              <a:p>
                <a:pPr marL="0" indent="0">
                  <a:buNone/>
                </a:pPr>
                <a:r>
                  <a:rPr lang="en-US" altLang="ja-JP" sz="900" dirty="0">
                    <a:sym typeface="Symbol" panose="05050102010706020507" pitchFamily="18" charset="2"/>
                  </a:rPr>
                  <a:t> </a:t>
                </a:r>
              </a:p>
              <a:p>
                <a:r>
                  <a:rPr lang="en-US" altLang="ja-JP" sz="1800" dirty="0">
                    <a:sym typeface="Symbol" panose="05050102010706020507" pitchFamily="18" charset="2"/>
                  </a:rPr>
                  <a:t>Can equivalently be written as </a:t>
                </a:r>
              </a:p>
              <a:p>
                <a:pPr>
                  <a:buNone/>
                </a:pPr>
                <a:r>
                  <a:rPr lang="en-US" altLang="en-US" sz="1800" i="1" dirty="0">
                    <a:sym typeface="Symbol" panose="05050102010706020507" pitchFamily="18" charset="2"/>
                  </a:rPr>
                  <a:t>                 instructor</a:t>
                </a:r>
                <a:r>
                  <a:rPr lang="en-US" altLang="en-US" sz="1800" dirty="0">
                    <a:sym typeface="Symbol" panose="05050102010706020507" pitchFamily="18" charset="2"/>
                  </a:rPr>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e>
                      <m:sub>
                        <m:r>
                          <a:rPr lang="en-US" sz="1800" i="1">
                            <a:latin typeface="Cambria Math" panose="02040503050406030204" pitchFamily="18" charset="0"/>
                          </a:rPr>
                          <m:t> </m:t>
                        </m:r>
                      </m:sub>
                    </m:sSub>
                  </m:oMath>
                </a14:m>
                <a:r>
                  <a:rPr lang="en-US" sz="1800" i="1" baseline="-25000" dirty="0"/>
                  <a:t>Instructor.id = teaches.id</a:t>
                </a:r>
                <a:r>
                  <a:rPr lang="en-US" sz="1800" baseline="-25000" dirty="0"/>
                  <a:t> </a:t>
                </a:r>
                <a:r>
                  <a:rPr lang="en-US" sz="1800" i="1" dirty="0"/>
                  <a:t>teaches</a:t>
                </a:r>
                <a:r>
                  <a:rPr lang="en-US" sz="1800" dirty="0"/>
                  <a:t>.</a:t>
                </a:r>
              </a:p>
              <a:p>
                <a:pPr>
                  <a:buNone/>
                </a:pPr>
                <a:endParaRPr lang="en-US" altLang="ja-JP" sz="1800" dirty="0">
                  <a:sym typeface="Symbol" panose="05050102010706020507" pitchFamily="18" charset="2"/>
                </a:endParaRPr>
              </a:p>
            </p:txBody>
          </p:sp>
        </mc:Choice>
        <mc:Fallback xmlns="">
          <p:sp>
            <p:nvSpPr>
              <p:cNvPr id="7170" name="Rectangle 3"/>
              <p:cNvSpPr>
                <a:spLocks noGrp="1" noRot="1" noChangeAspect="1" noMove="1" noResize="1" noEditPoints="1" noAdjustHandles="1" noChangeArrowheads="1" noChangeShapeType="1" noTextEdit="1"/>
              </p:cNvSpPr>
              <p:nvPr>
                <p:ph type="body" idx="1"/>
              </p:nvPr>
            </p:nvSpPr>
            <p:spPr>
              <a:xfrm>
                <a:off x="1524000" y="514350"/>
                <a:ext cx="5733098" cy="3617261"/>
              </a:xfrm>
              <a:blipFill>
                <a:blip r:embed="rId3"/>
                <a:stretch>
                  <a:fillRect l="-887" t="-1053" b="-24912"/>
                </a:stretch>
              </a:blipFill>
            </p:spPr>
            <p:txBody>
              <a:bodyPr/>
              <a:lstStyle/>
              <a:p>
                <a:r>
                  <a:rPr lang="en-US">
                    <a:noFill/>
                  </a:rPr>
                  <a:t> </a:t>
                </a:r>
              </a:p>
            </p:txBody>
          </p:sp>
        </mc:Fallback>
      </mc:AlternateContent>
    </p:spTree>
    <p:extLst>
      <p:ext uri="{BB962C8B-B14F-4D97-AF65-F5344CB8AC3E}">
        <p14:creationId xmlns:p14="http://schemas.microsoft.com/office/powerpoint/2010/main" val="2451283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1B936-4BF3-D3B5-D2C1-750131A880D8}"/>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B166258-51FF-3291-9771-B0ACD838A312}"/>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Has an older version of the data from the recommended textbook.</a:t>
            </a:r>
            <a:br>
              <a:rPr lang="en-US" dirty="0"/>
            </a:br>
            <a:r>
              <a:rPr lang="en-US" sz="1200" dirty="0"/>
              <a:t>(</a:t>
            </a:r>
            <a:r>
              <a:rPr lang="en-US" sz="1200" dirty="0">
                <a:hlinkClick r:id="rId3"/>
              </a:rPr>
              <a:t>https://dbis-uibk.github.io/relax/calc/gist/4f7866c17624ca9dfa85ed2482078be8/relax-silberschatz-english.txt/0</a:t>
            </a:r>
            <a:r>
              <a:rPr lang="en-US" sz="1200" dirty="0"/>
              <a:t>)</a:t>
            </a:r>
          </a:p>
          <a:p>
            <a:pPr lvl="1"/>
            <a:r>
              <a:rPr lang="en-US" dirty="0"/>
              <a:t>You can also upload new data. </a:t>
            </a:r>
          </a:p>
          <a:p>
            <a:r>
              <a:rPr lang="en-US" dirty="0"/>
              <a:t>Some queries:</a:t>
            </a:r>
          </a:p>
          <a:p>
            <a:pPr lvl="1"/>
            <a:r>
              <a:rPr lang="el-GR" dirty="0"/>
              <a:t>σ </a:t>
            </a:r>
            <a:r>
              <a:rPr lang="en-US" dirty="0" err="1"/>
              <a:t>dept_name</a:t>
            </a:r>
            <a:r>
              <a:rPr lang="en-US" dirty="0"/>
              <a:t>='Comp. Sci.' ∨ </a:t>
            </a:r>
            <a:r>
              <a:rPr lang="en-US" dirty="0" err="1"/>
              <a:t>dept_name</a:t>
            </a:r>
            <a:r>
              <a:rPr lang="en-US" dirty="0"/>
              <a:t>='History' (department)</a:t>
            </a:r>
          </a:p>
          <a:p>
            <a:pPr lvl="1"/>
            <a:r>
              <a:rPr lang="el-GR" dirty="0"/>
              <a:t>π </a:t>
            </a:r>
            <a:r>
              <a:rPr lang="en-US" dirty="0"/>
              <a:t>name, </a:t>
            </a:r>
            <a:r>
              <a:rPr lang="en-US" dirty="0" err="1"/>
              <a:t>dept_name</a:t>
            </a:r>
            <a:r>
              <a:rPr lang="en-US" dirty="0"/>
              <a:t> (instructor)</a:t>
            </a:r>
          </a:p>
          <a:p>
            <a:pPr lvl="1"/>
            <a:r>
              <a:rPr lang="el-GR" dirty="0"/>
              <a:t>π </a:t>
            </a:r>
            <a:r>
              <a:rPr lang="en-US" dirty="0"/>
              <a:t>ID, name (</a:t>
            </a:r>
            <a:br>
              <a:rPr lang="en-US" dirty="0"/>
            </a:br>
            <a:r>
              <a:rPr lang="en-US" dirty="0"/>
              <a:t>	</a:t>
            </a:r>
            <a:r>
              <a:rPr lang="el-GR" dirty="0"/>
              <a:t>σ </a:t>
            </a:r>
            <a:r>
              <a:rPr lang="en-US" dirty="0" err="1"/>
              <a:t>dept_name</a:t>
            </a:r>
            <a:r>
              <a:rPr lang="en-US" dirty="0"/>
              <a:t>='Comp. Sci.' (instructor)</a:t>
            </a:r>
            <a:br>
              <a:rPr lang="en-US" dirty="0"/>
            </a:br>
            <a:r>
              <a:rPr lang="en-US" dirty="0"/>
              <a:t>)</a:t>
            </a:r>
          </a:p>
        </p:txBody>
      </p:sp>
      <p:sp>
        <p:nvSpPr>
          <p:cNvPr id="4" name="Title 3">
            <a:extLst>
              <a:ext uri="{FF2B5EF4-FFF2-40B4-BE49-F238E27FC236}">
                <a16:creationId xmlns:a16="http://schemas.microsoft.com/office/drawing/2014/main" id="{813392D1-50D9-DACF-051A-6C1D041E266E}"/>
              </a:ext>
            </a:extLst>
          </p:cNvPr>
          <p:cNvSpPr>
            <a:spLocks noGrp="1"/>
          </p:cNvSpPr>
          <p:nvPr>
            <p:ph type="title"/>
          </p:nvPr>
        </p:nvSpPr>
        <p:spPr/>
        <p:txBody>
          <a:bodyPr/>
          <a:lstStyle/>
          <a:p>
            <a:r>
              <a:rPr lang="en-US" dirty="0"/>
              <a:t>The Dreaded Relax Calculator</a:t>
            </a:r>
          </a:p>
        </p:txBody>
      </p:sp>
    </p:spTree>
    <p:extLst>
      <p:ext uri="{BB962C8B-B14F-4D97-AF65-F5344CB8AC3E}">
        <p14:creationId xmlns:p14="http://schemas.microsoft.com/office/powerpoint/2010/main" val="3218787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25ABC-9AD0-5596-2378-C4D65F40AE5A}"/>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E6A25342-657D-90BE-7155-7CC7E3752A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F325AA1-BF28-302B-9BD2-2ED27A4184F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6B26A2AE-B168-D7AF-3C59-A614040C07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1D0C6F9-92CA-2A8A-7092-23D44E718A9B}"/>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SQL</a:t>
            </a:r>
          </a:p>
        </p:txBody>
      </p:sp>
      <p:sp>
        <p:nvSpPr>
          <p:cNvPr id="9" name="TextBox 9">
            <a:extLst>
              <a:ext uri="{FF2B5EF4-FFF2-40B4-BE49-F238E27FC236}">
                <a16:creationId xmlns:a16="http://schemas.microsoft.com/office/drawing/2014/main" id="{F2E70A18-151F-4327-563A-5BC6C15B851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2: ER, Relational, SQL (I)			© Donald F. Ferguson, 2024</a:t>
            </a:r>
            <a:endParaRPr lang="en-US" altLang="en-US" sz="800" i="1" dirty="0">
              <a:solidFill>
                <a:schemeClr val="bg1"/>
              </a:solidFill>
            </a:endParaRPr>
          </a:p>
        </p:txBody>
      </p:sp>
    </p:spTree>
    <p:extLst>
      <p:ext uri="{BB962C8B-B14F-4D97-AF65-F5344CB8AC3E}">
        <p14:creationId xmlns:p14="http://schemas.microsoft.com/office/powerpoint/2010/main" val="1738269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2A7B7-F29B-B9CB-CCF3-EC65AC20A475}"/>
            </a:ext>
          </a:extLst>
        </p:cNvPr>
        <p:cNvGrpSpPr/>
        <p:nvPr/>
      </p:nvGrpSpPr>
      <p:grpSpPr>
        <a:xfrm>
          <a:off x="0" y="0"/>
          <a:ext cx="0" cy="0"/>
          <a:chOff x="0" y="0"/>
          <a:chExt cx="0" cy="0"/>
        </a:xfrm>
      </p:grpSpPr>
      <p:sp>
        <p:nvSpPr>
          <p:cNvPr id="375810" name="Rectangle 2">
            <a:extLst>
              <a:ext uri="{FF2B5EF4-FFF2-40B4-BE49-F238E27FC236}">
                <a16:creationId xmlns:a16="http://schemas.microsoft.com/office/drawing/2014/main" id="{24DCF0EE-0D88-EB85-3FBF-94A3B784CF52}"/>
              </a:ext>
            </a:extLst>
          </p:cNvPr>
          <p:cNvSpPr>
            <a:spLocks noGrp="1" noChangeArrowheads="1"/>
          </p:cNvSpPr>
          <p:nvPr>
            <p:ph type="title"/>
          </p:nvPr>
        </p:nvSpPr>
        <p:spPr/>
        <p:txBody>
          <a:bodyPr/>
          <a:lstStyle/>
          <a:p>
            <a:r>
              <a:rPr lang="en-US" altLang="en-US" dirty="0"/>
              <a:t>History</a:t>
            </a:r>
          </a:p>
        </p:txBody>
      </p:sp>
      <p:sp>
        <p:nvSpPr>
          <p:cNvPr id="6146" name="Rectangle 3">
            <a:extLst>
              <a:ext uri="{FF2B5EF4-FFF2-40B4-BE49-F238E27FC236}">
                <a16:creationId xmlns:a16="http://schemas.microsoft.com/office/drawing/2014/main" id="{32E0BFCC-0491-DD68-BBDE-95AA0299426A}"/>
              </a:ext>
            </a:extLst>
          </p:cNvPr>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488843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176E4D-D04A-4354-E8E0-6CB890C4094B}"/>
              </a:ext>
            </a:extLst>
          </p:cNvPr>
          <p:cNvSpPr>
            <a:spLocks noGrp="1"/>
          </p:cNvSpPr>
          <p:nvPr>
            <p:ph idx="1"/>
          </p:nvPr>
        </p:nvSpPr>
        <p:spPr/>
        <p:txBody>
          <a:bodyPr/>
          <a:lstStyle/>
          <a:p>
            <a:r>
              <a:rPr lang="en-US" dirty="0"/>
              <a:t>TAs – </a:t>
            </a:r>
          </a:p>
          <a:p>
            <a:pPr lvl="1"/>
            <a:r>
              <a:rPr lang="en-US" dirty="0"/>
              <a:t>We should have a complete set of Tas by the weekend.</a:t>
            </a:r>
          </a:p>
          <a:p>
            <a:pPr lvl="1"/>
            <a:r>
              <a:rPr lang="en-US" dirty="0"/>
              <a:t>I will be meeting with them to setup </a:t>
            </a:r>
            <a:r>
              <a:rPr lang="en-US" dirty="0" err="1"/>
              <a:t>GradeScope</a:t>
            </a:r>
            <a:r>
              <a:rPr lang="en-US" dirty="0"/>
              <a:t> and submission for HW 0. </a:t>
            </a:r>
          </a:p>
          <a:p>
            <a:r>
              <a:rPr lang="en-US" dirty="0"/>
              <a:t>Grading</a:t>
            </a:r>
          </a:p>
          <a:p>
            <a:pPr lvl="1"/>
            <a:r>
              <a:rPr lang="en-US" dirty="0"/>
              <a:t>Grading will be on a scale of 0 to 100 points.</a:t>
            </a:r>
          </a:p>
          <a:p>
            <a:pPr lvl="1"/>
            <a:r>
              <a:rPr lang="en-US" dirty="0"/>
              <a:t>Exams</a:t>
            </a:r>
          </a:p>
          <a:p>
            <a:pPr lvl="2"/>
            <a:r>
              <a:rPr lang="en-US" dirty="0"/>
              <a:t>In class midterm is 25 points (2024-OCT-18). Probably not full lecture time.</a:t>
            </a:r>
          </a:p>
          <a:p>
            <a:pPr lvl="2"/>
            <a:r>
              <a:rPr lang="en-US" dirty="0"/>
              <a:t>Final exam is in classroom on scheduled date and is 50 points.</a:t>
            </a:r>
          </a:p>
          <a:p>
            <a:pPr lvl="1"/>
            <a:r>
              <a:rPr lang="en-US" dirty="0"/>
              <a:t>Homework</a:t>
            </a:r>
          </a:p>
          <a:p>
            <a:pPr lvl="2"/>
            <a:r>
              <a:rPr lang="en-US" dirty="0"/>
              <a:t>There will be 5 homework assignments, each worth 5 points.</a:t>
            </a:r>
          </a:p>
          <a:p>
            <a:pPr lvl="2"/>
            <a:r>
              <a:rPr lang="en-US" dirty="0"/>
              <a:t>These will be a combination of written questions and code/practical tasks.</a:t>
            </a:r>
          </a:p>
          <a:p>
            <a:pPr lvl="2"/>
            <a:r>
              <a:rPr lang="en-US" dirty="0"/>
              <a:t>After the 5 homework assignments, you will have completed a small project.</a:t>
            </a:r>
          </a:p>
        </p:txBody>
      </p:sp>
      <p:sp>
        <p:nvSpPr>
          <p:cNvPr id="3" name="Title 2">
            <a:extLst>
              <a:ext uri="{FF2B5EF4-FFF2-40B4-BE49-F238E27FC236}">
                <a16:creationId xmlns:a16="http://schemas.microsoft.com/office/drawing/2014/main" id="{27CAC387-BE61-BD58-534A-83249D87EB15}"/>
              </a:ext>
            </a:extLst>
          </p:cNvPr>
          <p:cNvSpPr>
            <a:spLocks noGrp="1"/>
          </p:cNvSpPr>
          <p:nvPr>
            <p:ph type="title"/>
          </p:nvPr>
        </p:nvSpPr>
        <p:spPr/>
        <p:txBody>
          <a:bodyPr/>
          <a:lstStyle/>
          <a:p>
            <a:r>
              <a:rPr lang="en-US" dirty="0"/>
              <a:t>Course Updates</a:t>
            </a:r>
          </a:p>
        </p:txBody>
      </p:sp>
    </p:spTree>
    <p:extLst>
      <p:ext uri="{BB962C8B-B14F-4D97-AF65-F5344CB8AC3E}">
        <p14:creationId xmlns:p14="http://schemas.microsoft.com/office/powerpoint/2010/main" val="943039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1ACAD-A039-95E8-935A-8FCC9250AF98}"/>
            </a:ext>
          </a:extLst>
        </p:cNvPr>
        <p:cNvGrpSpPr/>
        <p:nvPr/>
      </p:nvGrpSpPr>
      <p:grpSpPr>
        <a:xfrm>
          <a:off x="0" y="0"/>
          <a:ext cx="0" cy="0"/>
          <a:chOff x="0" y="0"/>
          <a:chExt cx="0" cy="0"/>
        </a:xfrm>
      </p:grpSpPr>
      <p:sp>
        <p:nvSpPr>
          <p:cNvPr id="557058" name="Rectangle 2">
            <a:extLst>
              <a:ext uri="{FF2B5EF4-FFF2-40B4-BE49-F238E27FC236}">
                <a16:creationId xmlns:a16="http://schemas.microsoft.com/office/drawing/2014/main" id="{D3CFF95A-A1C7-B51C-C7CF-9F216D343A17}"/>
              </a:ext>
            </a:extLst>
          </p:cNvPr>
          <p:cNvSpPr>
            <a:spLocks noGrp="1" noChangeArrowheads="1"/>
          </p:cNvSpPr>
          <p:nvPr>
            <p:ph type="title"/>
          </p:nvPr>
        </p:nvSpPr>
        <p:spPr/>
        <p:txBody>
          <a:bodyPr/>
          <a:lstStyle/>
          <a:p>
            <a:r>
              <a:rPr lang="en-US" altLang="en-US" dirty="0"/>
              <a:t>SQL Parts</a:t>
            </a:r>
          </a:p>
        </p:txBody>
      </p:sp>
      <p:sp>
        <p:nvSpPr>
          <p:cNvPr id="7170" name="Rectangle 3">
            <a:extLst>
              <a:ext uri="{FF2B5EF4-FFF2-40B4-BE49-F238E27FC236}">
                <a16:creationId xmlns:a16="http://schemas.microsoft.com/office/drawing/2014/main" id="{BA10C850-A4AF-5CE9-6B55-EB190D4EF029}"/>
              </a:ext>
            </a:extLst>
          </p:cNvPr>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
        <p:nvSpPr>
          <p:cNvPr id="2" name="TextBox 1">
            <a:extLst>
              <a:ext uri="{FF2B5EF4-FFF2-40B4-BE49-F238E27FC236}">
                <a16:creationId xmlns:a16="http://schemas.microsoft.com/office/drawing/2014/main" id="{27722011-1AC0-ACE3-94D0-251D4DC5AC49}"/>
              </a:ext>
            </a:extLst>
          </p:cNvPr>
          <p:cNvSpPr txBox="1"/>
          <p:nvPr/>
        </p:nvSpPr>
        <p:spPr>
          <a:xfrm>
            <a:off x="457200" y="3790950"/>
            <a:ext cx="622286"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DDL</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DML</a:t>
            </a:r>
          </a:p>
        </p:txBody>
      </p:sp>
    </p:spTree>
    <p:extLst>
      <p:ext uri="{BB962C8B-B14F-4D97-AF65-F5344CB8AC3E}">
        <p14:creationId xmlns:p14="http://schemas.microsoft.com/office/powerpoint/2010/main" val="2971250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9FF64-978B-D9BD-5E3A-AA68E53A6E9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338B2B-912D-75FC-5D3F-3B3029194AFF}"/>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Implement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8BAEC268-0286-F442-6705-61D24399A0F6}"/>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37DE4AEF-006C-F2B3-7811-0A15D7C3B46E}"/>
              </a:ext>
            </a:extLst>
          </p:cNvPr>
          <p:cNvSpPr/>
          <p:nvPr/>
        </p:nvSpPr>
        <p:spPr>
          <a:xfrm>
            <a:off x="4648200" y="590550"/>
            <a:ext cx="4343400" cy="2308324"/>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l-GR"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π</a:t>
            </a:r>
            <a:r>
              <a:rPr kumimoji="0" lang="el-GR"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ID, name (</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l-GR"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σ </a:t>
            </a:r>
            <a:r>
              <a:rPr kumimoji="0" lang="en-US" sz="1800" b="0" i="0" u="none" strike="noStrike" kern="1200" cap="none" spc="0" normalizeH="0" baseline="0" noProof="0" dirty="0" err="1">
                <a:ln>
                  <a:noFill/>
                </a:ln>
                <a:solidFill>
                  <a:srgbClr val="00B050"/>
                </a:solidFill>
                <a:effectLst/>
                <a:uLnTx/>
                <a:uFillTx/>
                <a:latin typeface="Calibri" charset="0"/>
                <a:ea typeface="ＭＳ Ｐゴシック" charset="-128"/>
                <a:cs typeface="+mn-cs"/>
              </a:rPr>
              <a:t>dept_name</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='Comp. Sci.'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instructor</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ID, name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FROM </a:t>
            </a: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instructor</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WHERE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	</a:t>
            </a:r>
            <a:r>
              <a:rPr kumimoji="0" lang="en-US" sz="1800" b="0" i="0" u="none" strike="noStrike" kern="1200" cap="none" spc="0" normalizeH="0" baseline="0" noProof="0" dirty="0" err="1">
                <a:ln>
                  <a:noFill/>
                </a:ln>
                <a:solidFill>
                  <a:srgbClr val="00B050"/>
                </a:solidFill>
                <a:effectLst/>
                <a:uLnTx/>
                <a:uFillTx/>
                <a:latin typeface="Calibri" charset="0"/>
                <a:ea typeface="ＭＳ Ｐゴシック" charset="-128"/>
                <a:cs typeface="+mn-cs"/>
              </a:rPr>
              <a:t>dept_name</a:t>
            </a: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=‘Comp. Sci.’</a:t>
            </a:r>
          </a:p>
        </p:txBody>
      </p:sp>
    </p:spTree>
    <p:extLst>
      <p:ext uri="{BB962C8B-B14F-4D97-AF65-F5344CB8AC3E}">
        <p14:creationId xmlns:p14="http://schemas.microsoft.com/office/powerpoint/2010/main" val="18188957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3F00B-2E10-DB17-9141-BBBE318AE27C}"/>
            </a:ext>
          </a:extLst>
        </p:cNvPr>
        <p:cNvGrpSpPr/>
        <p:nvPr/>
      </p:nvGrpSpPr>
      <p:grpSpPr>
        <a:xfrm>
          <a:off x="0" y="0"/>
          <a:ext cx="0" cy="0"/>
          <a:chOff x="0" y="0"/>
          <a:chExt cx="0" cy="0"/>
        </a:xfrm>
      </p:grpSpPr>
      <p:sp>
        <p:nvSpPr>
          <p:cNvPr id="388098" name="Rectangle 2">
            <a:extLst>
              <a:ext uri="{FF2B5EF4-FFF2-40B4-BE49-F238E27FC236}">
                <a16:creationId xmlns:a16="http://schemas.microsoft.com/office/drawing/2014/main" id="{627AD720-6E75-9426-6449-88152EAFD712}"/>
              </a:ext>
            </a:extLst>
          </p:cNvPr>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Basic Query Structure </a:t>
            </a:r>
          </a:p>
        </p:txBody>
      </p:sp>
      <p:sp>
        <p:nvSpPr>
          <p:cNvPr id="14338" name="Rectangle 3">
            <a:extLst>
              <a:ext uri="{FF2B5EF4-FFF2-40B4-BE49-F238E27FC236}">
                <a16:creationId xmlns:a16="http://schemas.microsoft.com/office/drawing/2014/main" id="{4265B91A-00FD-E038-ABAD-BD6141794D56}"/>
              </a:ext>
            </a:extLst>
          </p:cNvPr>
          <p:cNvSpPr>
            <a:spLocks noGrp="1" noChangeArrowheads="1"/>
          </p:cNvSpPr>
          <p:nvPr>
            <p:ph type="body" idx="1"/>
          </p:nvPr>
        </p:nvSpPr>
        <p:spPr>
          <a:xfrm>
            <a:off x="1719263" y="829866"/>
            <a:ext cx="5350358" cy="347108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 typical SQL query has the form:</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a:t>r</a:t>
            </a:r>
            <a:r>
              <a:rPr lang="en-US" altLang="en-US" i="1" baseline="-25000" dirty="0"/>
              <a:t>m</a:t>
            </a:r>
            <a:br>
              <a:rPr lang="en-US" altLang="en-US" dirty="0"/>
            </a:br>
            <a:r>
              <a:rPr lang="en-US" altLang="en-US" dirty="0"/>
              <a:t>	</a:t>
            </a:r>
            <a:r>
              <a:rPr lang="en-US" altLang="en-US" b="1" dirty="0"/>
              <a:t>where </a:t>
            </a:r>
            <a:r>
              <a:rPr lang="en-US" altLang="en-US" i="1" dirty="0"/>
              <a:t>P</a:t>
            </a:r>
            <a:br>
              <a:rPr lang="en-US" altLang="en-US" i="1" dirty="0"/>
            </a:br>
            <a:endParaRPr lang="en-US" altLang="en-US" dirty="0"/>
          </a:p>
          <a:p>
            <a:pPr lvl="1">
              <a:tabLst>
                <a:tab pos="1541860" algn="l"/>
              </a:tabLst>
            </a:pPr>
            <a:r>
              <a:rPr lang="en-US" altLang="en-US" i="1" dirty="0"/>
              <a:t>A</a:t>
            </a:r>
            <a:r>
              <a:rPr lang="en-US" altLang="en-US" i="1" baseline="-25000" dirty="0"/>
              <a:t>i </a:t>
            </a:r>
            <a:r>
              <a:rPr lang="en-US" altLang="en-US" dirty="0"/>
              <a:t>represents an attribute</a:t>
            </a:r>
          </a:p>
          <a:p>
            <a:pPr lvl="1">
              <a:tabLst>
                <a:tab pos="1541860" algn="l"/>
              </a:tabLst>
            </a:pPr>
            <a:r>
              <a:rPr lang="en-US" altLang="en-US" i="1" dirty="0" err="1"/>
              <a:t>R</a:t>
            </a:r>
            <a:r>
              <a:rPr lang="en-US" altLang="en-US" i="1" baseline="-25000" dirty="0" err="1"/>
              <a:t>i</a:t>
            </a:r>
            <a:r>
              <a:rPr lang="en-US" altLang="en-US" i="1" baseline="-25000" dirty="0"/>
              <a:t> </a:t>
            </a:r>
            <a:r>
              <a:rPr lang="en-US" altLang="en-US" dirty="0"/>
              <a:t>represents a relation</a:t>
            </a:r>
          </a:p>
          <a:p>
            <a:pPr lvl="1">
              <a:tabLst>
                <a:tab pos="1541860" algn="l"/>
              </a:tabLst>
            </a:pPr>
            <a:r>
              <a:rPr lang="en-US" altLang="en-US" i="1" dirty="0"/>
              <a:t>P</a:t>
            </a:r>
            <a:r>
              <a:rPr lang="en-US" altLang="en-US" dirty="0"/>
              <a:t> is a predicate.</a:t>
            </a:r>
          </a:p>
          <a:p>
            <a:pPr>
              <a:tabLst>
                <a:tab pos="1541860" algn="l"/>
              </a:tabLst>
            </a:pPr>
            <a:r>
              <a:rPr lang="en-US" altLang="en-US" dirty="0"/>
              <a:t>The result of an SQL query is a relation.</a:t>
            </a:r>
          </a:p>
        </p:txBody>
      </p:sp>
      <p:sp>
        <p:nvSpPr>
          <p:cNvPr id="2" name="TextBox 1">
            <a:extLst>
              <a:ext uri="{FF2B5EF4-FFF2-40B4-BE49-F238E27FC236}">
                <a16:creationId xmlns:a16="http://schemas.microsoft.com/office/drawing/2014/main" id="{B035C52B-5569-D275-96BF-7DF3AE05B4A4}"/>
              </a:ext>
            </a:extLst>
          </p:cNvPr>
          <p:cNvSpPr txBox="1"/>
          <p:nvPr/>
        </p:nvSpPr>
        <p:spPr>
          <a:xfrm>
            <a:off x="381001" y="3257550"/>
            <a:ext cx="8001000"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The SELECT ... FROM ... WHERE ... Combines two relational operators,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  and .</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Actually, it also combines other operators, e.g.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x</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390778"/>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718D1-04E6-98E3-C61B-731C486A859D}"/>
            </a:ext>
          </a:extLst>
        </p:cNvPr>
        <p:cNvGrpSpPr/>
        <p:nvPr/>
      </p:nvGrpSpPr>
      <p:grpSpPr>
        <a:xfrm>
          <a:off x="0" y="0"/>
          <a:ext cx="0" cy="0"/>
          <a:chOff x="0" y="0"/>
          <a:chExt cx="0" cy="0"/>
        </a:xfrm>
      </p:grpSpPr>
      <p:sp>
        <p:nvSpPr>
          <p:cNvPr id="390146" name="Rectangle 2">
            <a:extLst>
              <a:ext uri="{FF2B5EF4-FFF2-40B4-BE49-F238E27FC236}">
                <a16:creationId xmlns:a16="http://schemas.microsoft.com/office/drawing/2014/main" id="{DE374DAC-0CAD-AD70-E018-F6BBDE7A826F}"/>
              </a:ext>
            </a:extLst>
          </p:cNvPr>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a:t>
            </a:r>
          </a:p>
        </p:txBody>
      </p:sp>
      <p:sp>
        <p:nvSpPr>
          <p:cNvPr id="15362" name="Rectangle 3">
            <a:extLst>
              <a:ext uri="{FF2B5EF4-FFF2-40B4-BE49-F238E27FC236}">
                <a16:creationId xmlns:a16="http://schemas.microsoft.com/office/drawing/2014/main" id="{545DDD79-FC31-2641-BB2E-93C338E7E843}"/>
              </a:ext>
            </a:extLst>
          </p:cNvPr>
          <p:cNvSpPr>
            <a:spLocks noGrp="1" noChangeArrowheads="1"/>
          </p:cNvSpPr>
          <p:nvPr>
            <p:ph type="body" idx="1"/>
          </p:nvPr>
        </p:nvSpPr>
        <p:spPr>
          <a:xfrm>
            <a:off x="1719263" y="829867"/>
            <a:ext cx="5695811"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t>select</a:t>
            </a:r>
            <a:r>
              <a:rPr lang="en-US" altLang="en-US" dirty="0"/>
              <a:t> clause lists the attributes desired in the result of a query</a:t>
            </a:r>
          </a:p>
          <a:p>
            <a:pPr lvl="1">
              <a:tabLst>
                <a:tab pos="1541860" algn="l"/>
              </a:tabLst>
            </a:pPr>
            <a:r>
              <a:rPr lang="en-US" altLang="en-US" dirty="0"/>
              <a:t>corresponds to the projection operation of the relational algebra</a:t>
            </a:r>
          </a:p>
          <a:p>
            <a:pPr>
              <a:lnSpc>
                <a:spcPct val="110000"/>
              </a:lnSpc>
              <a:tabLst>
                <a:tab pos="1541860" algn="l"/>
              </a:tabLst>
            </a:pPr>
            <a:r>
              <a:rPr lang="en-US" altLang="en-US" dirty="0"/>
              <a:t>Example: find the names of all instructors:</a:t>
            </a:r>
            <a:br>
              <a:rPr lang="en-US" altLang="en-US" dirty="0"/>
            </a:br>
            <a:r>
              <a:rPr lang="en-US" altLang="en-US" dirty="0"/>
              <a:t>		</a:t>
            </a:r>
            <a:r>
              <a:rPr lang="en-US" altLang="en-US" b="1" dirty="0"/>
              <a:t>select </a:t>
            </a:r>
            <a:r>
              <a:rPr lang="en-US" altLang="en-US" i="1" dirty="0"/>
              <a:t>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NOTE:  SQL names are case insensitive (i.e., you may use upper- or lower-case letters.)  </a:t>
            </a:r>
          </a:p>
          <a:p>
            <a:pPr lvl="1">
              <a:tabLst>
                <a:tab pos="1541860" algn="l"/>
              </a:tabLst>
            </a:pPr>
            <a:r>
              <a:rPr lang="en-US" altLang="en-US" dirty="0"/>
              <a:t>E.g.,  </a:t>
            </a:r>
            <a:r>
              <a:rPr lang="en-US" altLang="en-US" i="1" dirty="0"/>
              <a:t>Name</a:t>
            </a:r>
            <a:r>
              <a:rPr lang="en-US" altLang="en-US" dirty="0"/>
              <a:t> ≡ </a:t>
            </a:r>
            <a:r>
              <a:rPr lang="en-US" altLang="en-US" i="1" dirty="0"/>
              <a:t>NAME</a:t>
            </a:r>
            <a:r>
              <a:rPr lang="en-US" altLang="en-US" dirty="0"/>
              <a:t> ≡ </a:t>
            </a:r>
            <a:r>
              <a:rPr lang="en-US" altLang="en-US" i="1" dirty="0"/>
              <a:t>name</a:t>
            </a:r>
          </a:p>
          <a:p>
            <a:pPr lvl="1">
              <a:tabLst>
                <a:tab pos="1541860" algn="l"/>
              </a:tabLst>
            </a:pPr>
            <a:r>
              <a:rPr lang="en-US" altLang="en-US" dirty="0"/>
              <a:t>Some people use upper case wherever we use bold font.</a:t>
            </a:r>
          </a:p>
        </p:txBody>
      </p:sp>
    </p:spTree>
    <p:extLst>
      <p:ext uri="{BB962C8B-B14F-4D97-AF65-F5344CB8AC3E}">
        <p14:creationId xmlns:p14="http://schemas.microsoft.com/office/powerpoint/2010/main" val="89740242"/>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0EC92-B3B0-DBD3-FEBC-B7A40ED5C502}"/>
            </a:ext>
          </a:extLst>
        </p:cNvPr>
        <p:cNvGrpSpPr/>
        <p:nvPr/>
      </p:nvGrpSpPr>
      <p:grpSpPr>
        <a:xfrm>
          <a:off x="0" y="0"/>
          <a:ext cx="0" cy="0"/>
          <a:chOff x="0" y="0"/>
          <a:chExt cx="0" cy="0"/>
        </a:xfrm>
      </p:grpSpPr>
      <p:sp>
        <p:nvSpPr>
          <p:cNvPr id="392194" name="Rectangle 2">
            <a:extLst>
              <a:ext uri="{FF2B5EF4-FFF2-40B4-BE49-F238E27FC236}">
                <a16:creationId xmlns:a16="http://schemas.microsoft.com/office/drawing/2014/main" id="{E7F85A73-9063-5891-DD5A-6AEE2C829456}"/>
              </a:ext>
            </a:extLst>
          </p:cNvPr>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6386" name="Rectangle 3">
            <a:extLst>
              <a:ext uri="{FF2B5EF4-FFF2-40B4-BE49-F238E27FC236}">
                <a16:creationId xmlns:a16="http://schemas.microsoft.com/office/drawing/2014/main" id="{0EC13296-024B-A5E2-18C7-50B7C406364E}"/>
              </a:ext>
            </a:extLst>
          </p:cNvPr>
          <p:cNvSpPr>
            <a:spLocks noGrp="1" noChangeArrowheads="1"/>
          </p:cNvSpPr>
          <p:nvPr>
            <p:ph type="body" idx="1"/>
          </p:nvPr>
        </p:nvSpPr>
        <p:spPr>
          <a:xfrm>
            <a:off x="1719262" y="829866"/>
            <a:ext cx="5689153" cy="36576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SQL allows duplicates in relations as well as in query results.</a:t>
            </a:r>
          </a:p>
          <a:p>
            <a:pPr>
              <a:tabLst>
                <a:tab pos="1541860" algn="l"/>
              </a:tabLst>
            </a:pPr>
            <a:r>
              <a:rPr lang="en-US" altLang="en-US" dirty="0"/>
              <a:t>To force the elimination of duplicates, insert the keyword </a:t>
            </a:r>
            <a:r>
              <a:rPr lang="en-US" altLang="en-US" b="1" dirty="0">
                <a:solidFill>
                  <a:srgbClr val="002060"/>
                </a:solidFill>
              </a:rPr>
              <a:t>distinct</a:t>
            </a:r>
            <a:r>
              <a:rPr lang="en-US" altLang="en-US" b="1" dirty="0">
                <a:solidFill>
                  <a:schemeClr val="tx2"/>
                </a:solidFill>
              </a:rPr>
              <a:t> </a:t>
            </a:r>
            <a:r>
              <a:rPr lang="en-US" altLang="en-US" dirty="0"/>
              <a:t>after select</a:t>
            </a:r>
            <a:r>
              <a:rPr lang="en-US" altLang="en-US" b="1" dirty="0"/>
              <a:t>.</a:t>
            </a:r>
          </a:p>
          <a:p>
            <a:pPr>
              <a:tabLst>
                <a:tab pos="1541860" algn="l"/>
              </a:tabLst>
            </a:pPr>
            <a:r>
              <a:rPr lang="en-US" altLang="en-US" dirty="0"/>
              <a:t>Find the department names of all instructors, and remove duplicates</a:t>
            </a:r>
          </a:p>
          <a:p>
            <a:pPr>
              <a:buNone/>
              <a:tabLst>
                <a:tab pos="1541860" algn="l"/>
              </a:tabLst>
            </a:pPr>
            <a:r>
              <a:rPr lang="en-US" altLang="en-US" dirty="0"/>
              <a:t>		</a:t>
            </a:r>
            <a:r>
              <a:rPr lang="en-US" altLang="en-US" b="1" dirty="0"/>
              <a:t>select distinct </a:t>
            </a:r>
            <a:r>
              <a:rPr lang="en-US" altLang="en-US" i="1" dirty="0"/>
              <a:t>dept_name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The keyword </a:t>
            </a:r>
            <a:r>
              <a:rPr lang="en-US" altLang="en-US" b="1" dirty="0"/>
              <a:t>all </a:t>
            </a:r>
            <a:r>
              <a:rPr lang="en-US" altLang="en-US" dirty="0"/>
              <a:t>specifies that duplicates should not be removed.</a:t>
            </a:r>
            <a:br>
              <a:rPr lang="en-US" altLang="en-US" dirty="0"/>
            </a:br>
            <a:r>
              <a:rPr lang="en-US" altLang="en-US" sz="600" dirty="0"/>
              <a:t> </a:t>
            </a:r>
          </a:p>
          <a:p>
            <a:pPr>
              <a:buNone/>
              <a:tabLst>
                <a:tab pos="1541860" algn="l"/>
              </a:tabLst>
            </a:pPr>
            <a:r>
              <a:rPr lang="en-US" altLang="en-US" dirty="0"/>
              <a:t>		</a:t>
            </a:r>
            <a:r>
              <a:rPr lang="en-US" altLang="en-US" b="1" dirty="0"/>
              <a:t>select all</a:t>
            </a:r>
            <a:r>
              <a:rPr lang="en-US" altLang="en-US" dirty="0"/>
              <a:t> </a:t>
            </a:r>
            <a:r>
              <a:rPr lang="en-US" altLang="en-US" i="1" dirty="0"/>
              <a:t>dept_name</a:t>
            </a:r>
            <a:br>
              <a:rPr lang="en-US" altLang="en-US" i="1" dirty="0"/>
            </a:br>
            <a:r>
              <a:rPr lang="en-US" altLang="en-US" i="1" dirty="0"/>
              <a:t>	</a:t>
            </a:r>
            <a:r>
              <a:rPr lang="en-US" altLang="en-US" b="1" dirty="0"/>
              <a:t>from </a:t>
            </a:r>
            <a:r>
              <a:rPr lang="en-US" altLang="en-US" i="1" dirty="0"/>
              <a:t>instructor</a:t>
            </a:r>
          </a:p>
        </p:txBody>
      </p:sp>
    </p:spTree>
    <p:extLst>
      <p:ext uri="{BB962C8B-B14F-4D97-AF65-F5344CB8AC3E}">
        <p14:creationId xmlns:p14="http://schemas.microsoft.com/office/powerpoint/2010/main" val="426858853"/>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C2AFB-B2FA-CDB0-13C2-CA57D1F717DE}"/>
            </a:ext>
          </a:extLst>
        </p:cNvPr>
        <p:cNvGrpSpPr/>
        <p:nvPr/>
      </p:nvGrpSpPr>
      <p:grpSpPr>
        <a:xfrm>
          <a:off x="0" y="0"/>
          <a:ext cx="0" cy="0"/>
          <a:chOff x="0" y="0"/>
          <a:chExt cx="0" cy="0"/>
        </a:xfrm>
      </p:grpSpPr>
      <p:sp>
        <p:nvSpPr>
          <p:cNvPr id="394242" name="Rectangle 2">
            <a:extLst>
              <a:ext uri="{FF2B5EF4-FFF2-40B4-BE49-F238E27FC236}">
                <a16:creationId xmlns:a16="http://schemas.microsoft.com/office/drawing/2014/main" id="{ED3166E3-B944-4BE4-F977-D110A7709683}"/>
              </a:ext>
            </a:extLst>
          </p:cNvPr>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7410" name="Rectangle 3">
            <a:extLst>
              <a:ext uri="{FF2B5EF4-FFF2-40B4-BE49-F238E27FC236}">
                <a16:creationId xmlns:a16="http://schemas.microsoft.com/office/drawing/2014/main" id="{DA5C0372-84A4-D24D-6083-99253AB3BCDA}"/>
              </a:ext>
            </a:extLst>
          </p:cNvPr>
          <p:cNvSpPr>
            <a:spLocks noGrp="1" noChangeArrowheads="1"/>
          </p:cNvSpPr>
          <p:nvPr>
            <p:ph type="body" idx="1"/>
          </p:nvPr>
        </p:nvSpPr>
        <p:spPr>
          <a:xfrm>
            <a:off x="1719263" y="829867"/>
            <a:ext cx="5642545" cy="375127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An asterisk in the select clause denotes “all attributes”</a:t>
            </a:r>
          </a:p>
          <a:p>
            <a:pPr>
              <a:buNone/>
              <a:tabLst>
                <a:tab pos="1541860" algn="l"/>
              </a:tabLst>
            </a:pP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An attribute can be a literal  with  no </a:t>
            </a:r>
            <a:r>
              <a:rPr lang="en-US" altLang="en-US" b="1" dirty="0"/>
              <a:t>from  </a:t>
            </a:r>
            <a:r>
              <a:rPr lang="en-US" altLang="en-US" dirty="0"/>
              <a:t>clause</a:t>
            </a:r>
          </a:p>
          <a:p>
            <a:pPr>
              <a:buNone/>
              <a:tabLst>
                <a:tab pos="1541860" algn="l"/>
              </a:tabLst>
            </a:pPr>
            <a:r>
              <a:rPr lang="en-US" altLang="en-US" b="1" dirty="0"/>
              <a:t>			select  </a:t>
            </a:r>
            <a:r>
              <a:rPr lang="en-US" altLang="ja-JP" dirty="0"/>
              <a:t>'</a:t>
            </a:r>
            <a:r>
              <a:rPr lang="en-US" altLang="en-US" dirty="0"/>
              <a:t>437</a:t>
            </a:r>
            <a:r>
              <a:rPr lang="en-US" altLang="ja-JP" dirty="0"/>
              <a:t>'</a:t>
            </a:r>
            <a:endParaRPr lang="en-US" altLang="en-US" dirty="0"/>
          </a:p>
          <a:p>
            <a:pPr lvl="1">
              <a:tabLst>
                <a:tab pos="1541860" algn="l"/>
              </a:tabLst>
            </a:pPr>
            <a:r>
              <a:rPr lang="en-US" altLang="en-US" dirty="0"/>
              <a:t>Results is a table with one column and a single row with value “437”</a:t>
            </a:r>
          </a:p>
          <a:p>
            <a:pPr lvl="1">
              <a:tabLst>
                <a:tab pos="1541860" algn="l"/>
              </a:tabLst>
            </a:pPr>
            <a:r>
              <a:rPr lang="en-US" altLang="en-US" dirty="0"/>
              <a:t>Can give the column a name using:</a:t>
            </a:r>
          </a:p>
          <a:p>
            <a:pPr lvl="1">
              <a:buNone/>
              <a:tabLst>
                <a:tab pos="1541860" algn="l"/>
              </a:tabLst>
            </a:pPr>
            <a:r>
              <a:rPr lang="en-US" altLang="en-US" dirty="0"/>
              <a:t>                    </a:t>
            </a:r>
            <a:r>
              <a:rPr lang="en-US" altLang="en-US" b="1" dirty="0"/>
              <a:t>select </a:t>
            </a:r>
            <a:r>
              <a:rPr lang="en-US" altLang="en-US" dirty="0"/>
              <a:t>'437' </a:t>
            </a:r>
            <a:r>
              <a:rPr lang="en-US" altLang="en-US" b="1" dirty="0"/>
              <a:t>as </a:t>
            </a:r>
            <a:r>
              <a:rPr lang="en-US" altLang="en-US" i="1" dirty="0"/>
              <a:t>FOO</a:t>
            </a:r>
            <a:r>
              <a:rPr lang="en-US" altLang="en-US" dirty="0"/>
              <a:t>	</a:t>
            </a:r>
            <a:endParaRPr lang="en-US" altLang="en-US" i="1" dirty="0"/>
          </a:p>
          <a:p>
            <a:pPr>
              <a:tabLst>
                <a:tab pos="1541860" algn="l"/>
              </a:tabLst>
            </a:pPr>
            <a:r>
              <a:rPr lang="en-US" altLang="en-US" dirty="0"/>
              <a:t>An attribute can be a literal with </a:t>
            </a:r>
            <a:r>
              <a:rPr lang="en-US" altLang="en-US" b="1" dirty="0"/>
              <a:t>from  </a:t>
            </a:r>
            <a:r>
              <a:rPr lang="en-US" altLang="en-US" dirty="0"/>
              <a:t>clause</a:t>
            </a:r>
          </a:p>
          <a:p>
            <a:pPr>
              <a:buNone/>
              <a:tabLst>
                <a:tab pos="1541860" algn="l"/>
              </a:tabLst>
            </a:pPr>
            <a:r>
              <a:rPr lang="en-US" altLang="en-US" b="1" dirty="0"/>
              <a:t>			select  </a:t>
            </a:r>
            <a:r>
              <a:rPr lang="en-US" altLang="en-US" dirty="0"/>
              <a:t>'A'</a:t>
            </a:r>
            <a:br>
              <a:rPr lang="en-US" altLang="en-US" dirty="0"/>
            </a:br>
            <a:r>
              <a:rPr lang="en-US" altLang="en-US" dirty="0"/>
              <a:t>		</a:t>
            </a:r>
            <a:r>
              <a:rPr lang="en-US" altLang="en-US" b="1" dirty="0"/>
              <a:t>from </a:t>
            </a:r>
            <a:r>
              <a:rPr lang="en-US" altLang="en-US" i="1" dirty="0"/>
              <a:t>instructor</a:t>
            </a:r>
          </a:p>
          <a:p>
            <a:pPr lvl="1">
              <a:tabLst>
                <a:tab pos="1541860" algn="l"/>
              </a:tabLst>
            </a:pPr>
            <a:r>
              <a:rPr lang="en-US" altLang="en-US" dirty="0"/>
              <a:t>Result is a table with one column and </a:t>
            </a:r>
            <a:r>
              <a:rPr lang="en-US" altLang="en-US" i="1" dirty="0"/>
              <a:t>N</a:t>
            </a:r>
            <a:r>
              <a:rPr lang="en-US" altLang="en-US" dirty="0"/>
              <a:t> rows (number of tuples in the </a:t>
            </a:r>
            <a:r>
              <a:rPr lang="en-US" altLang="en-US" i="1" dirty="0"/>
              <a:t>instructors</a:t>
            </a:r>
            <a:r>
              <a:rPr lang="en-US" altLang="en-US" dirty="0"/>
              <a:t> table), each row with value “A”</a:t>
            </a:r>
          </a:p>
        </p:txBody>
      </p:sp>
    </p:spTree>
    <p:extLst>
      <p:ext uri="{BB962C8B-B14F-4D97-AF65-F5344CB8AC3E}">
        <p14:creationId xmlns:p14="http://schemas.microsoft.com/office/powerpoint/2010/main" val="1958733646"/>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26D8E-11D7-DCF9-6A06-A75AADEA1317}"/>
            </a:ext>
          </a:extLst>
        </p:cNvPr>
        <p:cNvGrpSpPr/>
        <p:nvPr/>
      </p:nvGrpSpPr>
      <p:grpSpPr>
        <a:xfrm>
          <a:off x="0" y="0"/>
          <a:ext cx="0" cy="0"/>
          <a:chOff x="0" y="0"/>
          <a:chExt cx="0" cy="0"/>
        </a:xfrm>
      </p:grpSpPr>
      <p:sp>
        <p:nvSpPr>
          <p:cNvPr id="394242" name="Rectangle 2">
            <a:extLst>
              <a:ext uri="{FF2B5EF4-FFF2-40B4-BE49-F238E27FC236}">
                <a16:creationId xmlns:a16="http://schemas.microsoft.com/office/drawing/2014/main" id="{1261268C-3BB8-1751-632E-0BEB18C98CF1}"/>
              </a:ext>
            </a:extLst>
          </p:cNvPr>
          <p:cNvSpPr>
            <a:spLocks noGrp="1" noChangeArrowheads="1"/>
          </p:cNvSpPr>
          <p:nvPr>
            <p:ph type="title"/>
          </p:nvPr>
        </p:nvSpPr>
        <p:spPr>
          <a:xfrm>
            <a:off x="1719263" y="151274"/>
            <a:ext cx="6057900" cy="457200"/>
          </a:xfrm>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8434" name="Rectangle 3">
            <a:extLst>
              <a:ext uri="{FF2B5EF4-FFF2-40B4-BE49-F238E27FC236}">
                <a16:creationId xmlns:a16="http://schemas.microsoft.com/office/drawing/2014/main" id="{4A94986A-C414-4078-2343-E5A5F4D042D5}"/>
              </a:ext>
            </a:extLst>
          </p:cNvPr>
          <p:cNvSpPr>
            <a:spLocks noGrp="1" noChangeArrowheads="1"/>
          </p:cNvSpPr>
          <p:nvPr>
            <p:ph type="body" idx="1"/>
          </p:nvPr>
        </p:nvSpPr>
        <p:spPr>
          <a:xfrm>
            <a:off x="1719263" y="829867"/>
            <a:ext cx="5689152" cy="338551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solidFill>
                  <a:srgbClr val="002060"/>
                </a:solidFill>
              </a:rPr>
              <a:t>select</a:t>
            </a:r>
            <a:r>
              <a:rPr lang="en-US" altLang="en-US" dirty="0">
                <a:solidFill>
                  <a:srgbClr val="002060"/>
                </a:solidFill>
              </a:rPr>
              <a:t> </a:t>
            </a:r>
            <a:r>
              <a:rPr lang="en-US" altLang="en-US" dirty="0"/>
              <a:t>clause can contain arithmetic expressions involving the operation, +, –, </a:t>
            </a:r>
            <a:r>
              <a:rPr lang="en-US" altLang="en-US" dirty="0">
                <a:latin typeface="Symbol" panose="05050102010706020507" pitchFamily="18" charset="2"/>
              </a:rPr>
              <a:t></a:t>
            </a:r>
            <a:r>
              <a:rPr lang="en-US" altLang="en-US" dirty="0"/>
              <a:t>, and /, and operating on constants or attributes of tuples.</a:t>
            </a:r>
          </a:p>
          <a:p>
            <a:pPr lvl="1">
              <a:tabLst>
                <a:tab pos="1541860" algn="l"/>
              </a:tabLst>
            </a:pPr>
            <a:r>
              <a:rPr lang="en-US" altLang="en-US" dirty="0"/>
              <a:t>The query: </a:t>
            </a:r>
          </a:p>
          <a:p>
            <a:pPr lvl="1">
              <a:buNone/>
              <a:tabLst>
                <a:tab pos="1541860" algn="l"/>
              </a:tabLst>
            </a:pPr>
            <a:r>
              <a:rPr lang="en-US" altLang="en-US" b="1" dirty="0"/>
              <a:t>	                  select</a:t>
            </a:r>
            <a:r>
              <a:rPr lang="en-US" altLang="en-US" dirty="0"/>
              <a:t> </a:t>
            </a:r>
            <a:r>
              <a:rPr lang="en-US" altLang="en-US" i="1" dirty="0"/>
              <a:t>ID, name, salary/12</a:t>
            </a:r>
            <a:br>
              <a:rPr lang="en-US" altLang="en-US" dirty="0"/>
            </a:br>
            <a:r>
              <a:rPr lang="en-US" altLang="en-US" dirty="0"/>
              <a:t>                  </a:t>
            </a:r>
            <a:r>
              <a:rPr lang="en-US" altLang="en-US" b="1" dirty="0"/>
              <a:t>from </a:t>
            </a:r>
            <a:r>
              <a:rPr lang="en-US" altLang="en-US" i="1" dirty="0"/>
              <a:t>instructor</a:t>
            </a:r>
          </a:p>
          <a:p>
            <a:pPr lvl="1">
              <a:buNone/>
              <a:tabLst>
                <a:tab pos="1541860" algn="l"/>
              </a:tabLst>
            </a:pPr>
            <a:r>
              <a:rPr lang="en-US" altLang="en-US" i="1" dirty="0"/>
              <a:t>	</a:t>
            </a:r>
            <a:r>
              <a:rPr lang="en-US" altLang="en-US" dirty="0"/>
              <a:t>would return a relation that is the same as the </a:t>
            </a:r>
            <a:r>
              <a:rPr lang="en-US" altLang="en-US" i="1" dirty="0"/>
              <a:t>instructor </a:t>
            </a:r>
            <a:r>
              <a:rPr lang="en-US" altLang="en-US" dirty="0"/>
              <a:t>relation, except that the value of the attribute </a:t>
            </a:r>
            <a:r>
              <a:rPr lang="en-US" altLang="en-US" i="1" dirty="0"/>
              <a:t>salary </a:t>
            </a:r>
            <a:r>
              <a:rPr lang="en-US" altLang="en-US" dirty="0"/>
              <a:t>is divided by 12.</a:t>
            </a:r>
          </a:p>
          <a:p>
            <a:pPr lvl="1">
              <a:tabLst>
                <a:tab pos="1541860" algn="l"/>
              </a:tabLst>
            </a:pPr>
            <a:r>
              <a:rPr lang="en-US" altLang="en-US" dirty="0"/>
              <a:t>Can rename “s</a:t>
            </a:r>
            <a:r>
              <a:rPr lang="en-US" altLang="en-US" i="1" dirty="0"/>
              <a:t>alary/12” </a:t>
            </a:r>
            <a:r>
              <a:rPr lang="en-US" altLang="en-US" dirty="0"/>
              <a:t>using the </a:t>
            </a:r>
            <a:r>
              <a:rPr lang="en-US" altLang="en-US" b="1" dirty="0"/>
              <a:t>as </a:t>
            </a:r>
            <a:r>
              <a:rPr lang="en-US" altLang="en-US" dirty="0"/>
              <a:t>clause:</a:t>
            </a:r>
          </a:p>
          <a:p>
            <a:pPr lvl="1">
              <a:buNone/>
              <a:tabLst>
                <a:tab pos="1541860" algn="l"/>
              </a:tabLst>
            </a:pPr>
            <a:r>
              <a:rPr lang="en-US" altLang="en-US" i="1" dirty="0"/>
              <a:t>	        </a:t>
            </a:r>
            <a:r>
              <a:rPr lang="en-US" altLang="en-US" b="1" dirty="0"/>
              <a:t>select </a:t>
            </a:r>
            <a:r>
              <a:rPr lang="en-US" altLang="en-US" i="1" dirty="0"/>
              <a:t>ID, name, salary/12  </a:t>
            </a:r>
            <a:r>
              <a:rPr lang="en-US" altLang="en-US" b="1" dirty="0"/>
              <a:t>as </a:t>
            </a:r>
            <a:r>
              <a:rPr lang="en-US" altLang="en-US" i="1" dirty="0" err="1"/>
              <a:t>monthly_salary</a:t>
            </a:r>
            <a:br>
              <a:rPr lang="en-US" altLang="en-US" i="1" dirty="0"/>
            </a:br>
            <a:endParaRPr lang="en-US" altLang="en-US" dirty="0"/>
          </a:p>
          <a:p>
            <a:pPr lvl="1">
              <a:tabLst>
                <a:tab pos="1541860" algn="l"/>
              </a:tabLst>
            </a:pPr>
            <a:endParaRPr lang="en-US" altLang="en-US" dirty="0"/>
          </a:p>
          <a:p>
            <a:pPr lvl="1">
              <a:buNone/>
              <a:tabLst>
                <a:tab pos="1541860" algn="l"/>
              </a:tabLst>
            </a:pPr>
            <a:endParaRPr lang="en-US" altLang="en-US" dirty="0"/>
          </a:p>
          <a:p>
            <a:pPr>
              <a:buNone/>
              <a:tabLst>
                <a:tab pos="1541860" algn="l"/>
              </a:tabLst>
            </a:pPr>
            <a:endParaRPr lang="en-US" altLang="en-US" dirty="0"/>
          </a:p>
        </p:txBody>
      </p:sp>
    </p:spTree>
    <p:extLst>
      <p:ext uri="{BB962C8B-B14F-4D97-AF65-F5344CB8AC3E}">
        <p14:creationId xmlns:p14="http://schemas.microsoft.com/office/powerpoint/2010/main" val="2759754560"/>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DC3BA-244C-7E93-0B83-9B8A710B67F0}"/>
            </a:ext>
          </a:extLst>
        </p:cNvPr>
        <p:cNvGrpSpPr/>
        <p:nvPr/>
      </p:nvGrpSpPr>
      <p:grpSpPr>
        <a:xfrm>
          <a:off x="0" y="0"/>
          <a:ext cx="0" cy="0"/>
          <a:chOff x="0" y="0"/>
          <a:chExt cx="0" cy="0"/>
        </a:xfrm>
      </p:grpSpPr>
      <p:sp>
        <p:nvSpPr>
          <p:cNvPr id="396290" name="Rectangle 2">
            <a:extLst>
              <a:ext uri="{FF2B5EF4-FFF2-40B4-BE49-F238E27FC236}">
                <a16:creationId xmlns:a16="http://schemas.microsoft.com/office/drawing/2014/main" id="{8085D300-3A15-7679-611B-4C95040E15EB}"/>
              </a:ext>
            </a:extLst>
          </p:cNvPr>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where Clause</a:t>
            </a:r>
          </a:p>
        </p:txBody>
      </p:sp>
      <p:sp>
        <p:nvSpPr>
          <p:cNvPr id="19458" name="Rectangle 3">
            <a:extLst>
              <a:ext uri="{FF2B5EF4-FFF2-40B4-BE49-F238E27FC236}">
                <a16:creationId xmlns:a16="http://schemas.microsoft.com/office/drawing/2014/main" id="{4CDD0160-A851-9186-E1CF-B86ADA62AEE3}"/>
              </a:ext>
            </a:extLst>
          </p:cNvPr>
          <p:cNvSpPr>
            <a:spLocks noGrp="1" noChangeArrowheads="1"/>
          </p:cNvSpPr>
          <p:nvPr>
            <p:ph type="body" idx="1"/>
          </p:nvPr>
        </p:nvSpPr>
        <p:spPr>
          <a:xfrm>
            <a:off x="1719262" y="829866"/>
            <a:ext cx="5769674" cy="3657600"/>
          </a:xfrm>
        </p:spPr>
        <p:txBody>
          <a:bodyPr vert="horz" wrap="square" lIns="67866" tIns="33338" rIns="67866" bIns="33338" numCol="1" anchor="t" anchorCtr="0" compatLnSpc="1">
            <a:prstTxWarp prst="textNoShape">
              <a:avLst/>
            </a:prstTxWarp>
          </a:bodyPr>
          <a:lstStyle/>
          <a:p>
            <a:pPr>
              <a:tabLst>
                <a:tab pos="983456" algn="l"/>
              </a:tabLst>
            </a:pPr>
            <a:r>
              <a:rPr lang="en-US" altLang="en-US" dirty="0"/>
              <a:t>The </a:t>
            </a:r>
            <a:r>
              <a:rPr lang="en-US" altLang="en-US" b="1" dirty="0">
                <a:solidFill>
                  <a:srgbClr val="002060"/>
                </a:solidFill>
              </a:rPr>
              <a:t>where</a:t>
            </a:r>
            <a:r>
              <a:rPr lang="en-US" altLang="en-US" b="1" dirty="0"/>
              <a:t> </a:t>
            </a:r>
            <a:r>
              <a:rPr lang="en-US" altLang="en-US" dirty="0"/>
              <a:t>clause specifies conditions that the result must satisfy</a:t>
            </a:r>
          </a:p>
          <a:p>
            <a:pPr lvl="1">
              <a:tabLst>
                <a:tab pos="983456" algn="l"/>
              </a:tabLst>
            </a:pPr>
            <a:r>
              <a:rPr lang="en-US" altLang="en-US" dirty="0"/>
              <a:t>Corresponds to the selection predicate of the relational algebra.  </a:t>
            </a:r>
          </a:p>
          <a:p>
            <a:pPr>
              <a:tabLst>
                <a:tab pos="983456" algn="l"/>
              </a:tabLst>
            </a:pPr>
            <a:r>
              <a:rPr lang="en-US" altLang="en-US" dirty="0"/>
              <a:t>To find all instructors in Comp. Sci. dept</a:t>
            </a:r>
          </a:p>
          <a:p>
            <a:pPr>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p>
          <a:p>
            <a:pPr>
              <a:tabLst>
                <a:tab pos="983456" algn="l"/>
              </a:tabLst>
            </a:pPr>
            <a:r>
              <a:rPr lang="en-US" altLang="en-US" dirty="0"/>
              <a:t>SQL allows the use of the logical connectives </a:t>
            </a:r>
            <a:r>
              <a:rPr lang="en-US" altLang="en-US" b="1" dirty="0"/>
              <a:t> and, or, </a:t>
            </a:r>
            <a:r>
              <a:rPr lang="en-US" altLang="en-US" dirty="0"/>
              <a:t>and </a:t>
            </a:r>
            <a:r>
              <a:rPr lang="en-US" altLang="en-US" b="1" dirty="0"/>
              <a:t>not </a:t>
            </a:r>
            <a:endParaRPr lang="en-US" altLang="en-US" dirty="0"/>
          </a:p>
          <a:p>
            <a:pPr>
              <a:tabLst>
                <a:tab pos="983456" algn="l"/>
              </a:tabLst>
            </a:pPr>
            <a:r>
              <a:rPr lang="en-US" altLang="en-US" dirty="0"/>
              <a:t>The operands of the logical connectives can be expressions involving the comparison operators &lt;, &lt;=, &gt;, &gt;=, =, and &lt;&gt;.</a:t>
            </a:r>
          </a:p>
          <a:p>
            <a:pPr>
              <a:tabLst>
                <a:tab pos="983456" algn="l"/>
              </a:tabLst>
            </a:pPr>
            <a:r>
              <a:rPr lang="en-US" altLang="en-US" dirty="0"/>
              <a:t>Comparisons can be applied to results of arithmetic expressions</a:t>
            </a:r>
          </a:p>
          <a:p>
            <a:pPr>
              <a:tabLst>
                <a:tab pos="983456" algn="l"/>
              </a:tabLst>
            </a:pPr>
            <a:r>
              <a:rPr lang="en-US" altLang="en-US" dirty="0"/>
              <a:t>To find all instructors in Comp. Sci. dept with salary &gt; 80000</a:t>
            </a:r>
          </a:p>
          <a:p>
            <a:pPr lvl="1">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r>
              <a:rPr lang="en-US" altLang="ja-JP" i="1" dirty="0"/>
              <a:t>  </a:t>
            </a:r>
            <a:r>
              <a:rPr lang="en-US" altLang="ja-JP" b="1" dirty="0"/>
              <a:t>and </a:t>
            </a:r>
            <a:r>
              <a:rPr lang="en-US" altLang="ja-JP" i="1" dirty="0"/>
              <a:t>salary </a:t>
            </a:r>
            <a:r>
              <a:rPr lang="en-US" altLang="ja-JP" dirty="0"/>
              <a:t>&gt; 80000</a:t>
            </a:r>
          </a:p>
          <a:p>
            <a:pPr>
              <a:buNone/>
              <a:tabLst>
                <a:tab pos="983456" algn="l"/>
              </a:tabLst>
            </a:pPr>
            <a:endParaRPr lang="en-US" altLang="en-US" dirty="0"/>
          </a:p>
        </p:txBody>
      </p:sp>
    </p:spTree>
    <p:extLst>
      <p:ext uri="{BB962C8B-B14F-4D97-AF65-F5344CB8AC3E}">
        <p14:creationId xmlns:p14="http://schemas.microsoft.com/office/powerpoint/2010/main" val="3325642163"/>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38EA96FA-42F9-F981-39D9-24BDF7AB6E79}"/>
            </a:ext>
          </a:extLst>
        </p:cNvPr>
        <p:cNvGrpSpPr/>
        <p:nvPr/>
      </p:nvGrpSpPr>
      <p:grpSpPr>
        <a:xfrm>
          <a:off x="0" y="0"/>
          <a:ext cx="0" cy="0"/>
          <a:chOff x="0" y="0"/>
          <a:chExt cx="0" cy="0"/>
        </a:xfrm>
      </p:grpSpPr>
      <p:sp>
        <p:nvSpPr>
          <p:cNvPr id="398338" name="Rectangle 2">
            <a:extLst>
              <a:ext uri="{FF2B5EF4-FFF2-40B4-BE49-F238E27FC236}">
                <a16:creationId xmlns:a16="http://schemas.microsoft.com/office/drawing/2014/main" id="{C031F815-CEE5-02AE-7C87-8D799A445411}"/>
              </a:ext>
            </a:extLst>
          </p:cNvPr>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a:t>The from Clause</a:t>
            </a:r>
          </a:p>
        </p:txBody>
      </p:sp>
      <p:sp>
        <p:nvSpPr>
          <p:cNvPr id="20482" name="Rectangle 3">
            <a:extLst>
              <a:ext uri="{FF2B5EF4-FFF2-40B4-BE49-F238E27FC236}">
                <a16:creationId xmlns:a16="http://schemas.microsoft.com/office/drawing/2014/main" id="{1AD30137-F656-DB46-0C60-6E4CF92E4971}"/>
              </a:ext>
            </a:extLst>
          </p:cNvPr>
          <p:cNvSpPr>
            <a:spLocks noGrp="1" noChangeArrowheads="1"/>
          </p:cNvSpPr>
          <p:nvPr>
            <p:ph type="body" idx="1"/>
          </p:nvPr>
        </p:nvSpPr>
        <p:spPr>
          <a:xfrm>
            <a:off x="1719263" y="829867"/>
            <a:ext cx="5702469" cy="3650694"/>
          </a:xfrm>
        </p:spPr>
        <p:txBody>
          <a:bodyPr vert="horz" wrap="square" lIns="67866" tIns="33338" rIns="67866" bIns="33338" numCol="1" anchor="t" anchorCtr="0" compatLnSpc="1">
            <a:prstTxWarp prst="textNoShape">
              <a:avLst/>
            </a:prstTxWarp>
          </a:bodyPr>
          <a:lstStyle/>
          <a:p>
            <a:pPr>
              <a:tabLst>
                <a:tab pos="476250" algn="l"/>
                <a:tab pos="1802606" algn="l"/>
              </a:tabLst>
            </a:pPr>
            <a:r>
              <a:rPr lang="en-US" altLang="en-US" dirty="0"/>
              <a:t>The </a:t>
            </a:r>
            <a:r>
              <a:rPr lang="en-US" altLang="en-US" b="1" dirty="0">
                <a:solidFill>
                  <a:srgbClr val="002060"/>
                </a:solidFill>
              </a:rPr>
              <a:t>from</a:t>
            </a:r>
            <a:r>
              <a:rPr lang="en-US" altLang="en-US" b="1" dirty="0"/>
              <a:t> </a:t>
            </a:r>
            <a:r>
              <a:rPr lang="en-US" altLang="en-US" dirty="0"/>
              <a:t>clause lists the relations involved in the query</a:t>
            </a:r>
          </a:p>
          <a:p>
            <a:pPr lvl="1">
              <a:tabLst>
                <a:tab pos="476250" algn="l"/>
                <a:tab pos="1802606" algn="l"/>
              </a:tabLst>
            </a:pPr>
            <a:r>
              <a:rPr lang="en-US" altLang="en-US" dirty="0"/>
              <a:t>Corresponds to the Cartesian product operation of the relational algebra.</a:t>
            </a:r>
          </a:p>
          <a:p>
            <a:pPr>
              <a:tabLst>
                <a:tab pos="476250" algn="l"/>
                <a:tab pos="1802606" algn="l"/>
              </a:tabLst>
            </a:pPr>
            <a:r>
              <a:rPr lang="en-US" altLang="en-US" dirty="0"/>
              <a:t>Find the Cartesian product </a:t>
            </a:r>
            <a:r>
              <a:rPr lang="en-US" altLang="en-US" i="1" dirty="0"/>
              <a:t>instructor X teaches</a:t>
            </a:r>
            <a:endParaRPr lang="en-US" altLang="en-US" dirty="0"/>
          </a:p>
          <a:p>
            <a:pPr>
              <a:buNone/>
              <a:tabLst>
                <a:tab pos="476250" algn="l"/>
                <a:tab pos="1802606" algn="l"/>
              </a:tabLst>
            </a:pPr>
            <a:r>
              <a:rPr lang="en-US" altLang="en-US" b="1" dirty="0"/>
              <a:t>			select </a:t>
            </a:r>
            <a:r>
              <a:rPr lang="en-US" altLang="en-US" dirty="0">
                <a:latin typeface="Symbol" panose="05050102010706020507" pitchFamily="18" charset="2"/>
              </a:rPr>
              <a:t></a:t>
            </a:r>
            <a:br>
              <a:rPr lang="en-US" altLang="en-US" dirty="0"/>
            </a:br>
            <a:r>
              <a:rPr lang="en-US" altLang="en-US" dirty="0"/>
              <a:t>		</a:t>
            </a:r>
            <a:r>
              <a:rPr lang="en-US" altLang="en-US" b="1" dirty="0"/>
              <a:t>from </a:t>
            </a:r>
            <a:r>
              <a:rPr lang="en-US" altLang="en-US" i="1" dirty="0"/>
              <a:t>instructor, teaches</a:t>
            </a:r>
          </a:p>
          <a:p>
            <a:pPr lvl="1">
              <a:tabLst>
                <a:tab pos="476250" algn="l"/>
                <a:tab pos="1802606" algn="l"/>
              </a:tabLst>
            </a:pPr>
            <a:r>
              <a:rPr lang="en-US" altLang="en-US" dirty="0"/>
              <a:t>generates every possible instructor – teaches pair, with all attributes from both relations.</a:t>
            </a:r>
          </a:p>
          <a:p>
            <a:pPr lvl="1">
              <a:tabLst>
                <a:tab pos="476250" algn="l"/>
                <a:tab pos="1802606" algn="l"/>
              </a:tabLst>
            </a:pPr>
            <a:r>
              <a:rPr lang="en-US" altLang="en-US" dirty="0"/>
              <a:t>For common attributes (e.g., </a:t>
            </a:r>
            <a:r>
              <a:rPr lang="en-US" altLang="en-US" i="1" dirty="0"/>
              <a:t>ID</a:t>
            </a:r>
            <a:r>
              <a:rPr lang="en-US" altLang="en-US" dirty="0"/>
              <a:t>), the attributes  in the resulting table are renamed using the  relation name (e.g., </a:t>
            </a:r>
            <a:r>
              <a:rPr lang="en-US" altLang="en-US" i="1" dirty="0"/>
              <a:t>instructor.ID</a:t>
            </a:r>
            <a:r>
              <a:rPr lang="en-US" altLang="en-US" dirty="0"/>
              <a:t>)</a:t>
            </a:r>
          </a:p>
          <a:p>
            <a:pPr>
              <a:tabLst>
                <a:tab pos="476250" algn="l"/>
                <a:tab pos="1802606" algn="l"/>
              </a:tabLst>
            </a:pPr>
            <a:r>
              <a:rPr lang="en-US" altLang="en-US" dirty="0"/>
              <a:t>Cartesian product not very useful directly, but useful combined with where-clause condition (selection operation in relational algebra).</a:t>
            </a:r>
          </a:p>
          <a:p>
            <a:pPr>
              <a:buNone/>
              <a:tabLst>
                <a:tab pos="476250" algn="l"/>
                <a:tab pos="1802606" algn="l"/>
              </a:tabLst>
            </a:pPr>
            <a:r>
              <a:rPr lang="en-US" altLang="en-US" i="1" dirty="0"/>
              <a:t>	</a:t>
            </a:r>
          </a:p>
        </p:txBody>
      </p:sp>
    </p:spTree>
    <p:extLst>
      <p:ext uri="{BB962C8B-B14F-4D97-AF65-F5344CB8AC3E}">
        <p14:creationId xmlns:p14="http://schemas.microsoft.com/office/powerpoint/2010/main" val="2181536073"/>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5F17AE2-C8E7-AD8F-A294-3BABD3ED8693}"/>
            </a:ext>
          </a:extLst>
        </p:cNvPr>
        <p:cNvGrpSpPr/>
        <p:nvPr/>
      </p:nvGrpSpPr>
      <p:grpSpPr>
        <a:xfrm>
          <a:off x="0" y="0"/>
          <a:ext cx="0" cy="0"/>
          <a:chOff x="0" y="0"/>
          <a:chExt cx="0" cy="0"/>
        </a:xfrm>
      </p:grpSpPr>
      <p:sp>
        <p:nvSpPr>
          <p:cNvPr id="405506" name="Rectangle 2">
            <a:extLst>
              <a:ext uri="{FF2B5EF4-FFF2-40B4-BE49-F238E27FC236}">
                <a16:creationId xmlns:a16="http://schemas.microsoft.com/office/drawing/2014/main" id="{9A5501FA-6154-3EBC-7E47-E397EF6903F9}"/>
              </a:ext>
            </a:extLst>
          </p:cNvPr>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Examples</a:t>
            </a:r>
          </a:p>
        </p:txBody>
      </p:sp>
      <p:sp>
        <p:nvSpPr>
          <p:cNvPr id="22530" name="Rectangle 3">
            <a:extLst>
              <a:ext uri="{FF2B5EF4-FFF2-40B4-BE49-F238E27FC236}">
                <a16:creationId xmlns:a16="http://schemas.microsoft.com/office/drawing/2014/main" id="{30CEDDC4-DFCB-FE13-1069-3C1F30C95D05}"/>
              </a:ext>
            </a:extLst>
          </p:cNvPr>
          <p:cNvSpPr>
            <a:spLocks noGrp="1" noChangeArrowheads="1"/>
          </p:cNvSpPr>
          <p:nvPr>
            <p:ph type="body" idx="1"/>
          </p:nvPr>
        </p:nvSpPr>
        <p:spPr>
          <a:xfrm>
            <a:off x="1719264" y="829867"/>
            <a:ext cx="5722444"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Find the names of all instructors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p>
          <a:p>
            <a:pPr lvl="1">
              <a:buNone/>
              <a:tabLst>
                <a:tab pos="1541860" algn="l"/>
              </a:tabLst>
            </a:pPr>
            <a:r>
              <a:rPr lang="en-US" altLang="en-US" sz="600" dirty="0"/>
              <a:t> </a:t>
            </a:r>
          </a:p>
          <a:p>
            <a:pPr>
              <a:tabLst>
                <a:tab pos="1541860" algn="l"/>
              </a:tabLst>
            </a:pPr>
            <a:r>
              <a:rPr lang="en-US" altLang="en-US" dirty="0"/>
              <a:t>Find the names of all instructors in the Art  department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r>
              <a:rPr lang="en-US" altLang="en-US" b="1" i="1" dirty="0"/>
              <a:t>and</a:t>
            </a:r>
            <a:r>
              <a:rPr lang="en-US" altLang="en-US" i="1" dirty="0"/>
              <a:t>  instructor. dept_name = </a:t>
            </a:r>
            <a:r>
              <a:rPr lang="en-US" altLang="en-US" dirty="0"/>
              <a:t>'Art'</a:t>
            </a:r>
          </a:p>
          <a:p>
            <a:pPr lvl="1">
              <a:buNone/>
              <a:tabLst>
                <a:tab pos="1541860" algn="l"/>
              </a:tabLst>
            </a:pPr>
            <a:endParaRPr lang="en-US" altLang="en-US" dirty="0"/>
          </a:p>
        </p:txBody>
      </p:sp>
    </p:spTree>
    <p:extLst>
      <p:ext uri="{BB962C8B-B14F-4D97-AF65-F5344CB8AC3E}">
        <p14:creationId xmlns:p14="http://schemas.microsoft.com/office/powerpoint/2010/main" val="1050066898"/>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CD8995-5884-254F-7863-268583CA79A3}"/>
              </a:ext>
            </a:extLst>
          </p:cNvPr>
          <p:cNvSpPr>
            <a:spLocks noGrp="1"/>
          </p:cNvSpPr>
          <p:nvPr>
            <p:ph idx="1"/>
          </p:nvPr>
        </p:nvSpPr>
        <p:spPr>
          <a:xfrm>
            <a:off x="152400" y="742950"/>
            <a:ext cx="8839200" cy="4038600"/>
          </a:xfrm>
        </p:spPr>
        <p:txBody>
          <a:bodyPr/>
          <a:lstStyle/>
          <a:p>
            <a:pPr marL="0" indent="0" algn="l">
              <a:buNone/>
            </a:pPr>
            <a:r>
              <a:rPr lang="en-US" sz="1600" b="1" i="0" dirty="0">
                <a:solidFill>
                  <a:srgbClr val="555555"/>
                </a:solidFill>
                <a:effectLst/>
                <a:latin typeface="proxima-nova"/>
              </a:rPr>
              <a:t>Student Exams</a:t>
            </a:r>
          </a:p>
          <a:p>
            <a:pPr marL="0" indent="0" algn="l">
              <a:buNone/>
            </a:pPr>
            <a:r>
              <a:rPr lang="en-US" sz="1600" b="0" i="0" dirty="0">
                <a:solidFill>
                  <a:srgbClr val="555555"/>
                </a:solidFill>
                <a:effectLst/>
                <a:latin typeface="proxima-nova"/>
              </a:rPr>
              <a:t>Final examinations are given at the end of each term. The Projected University Examination Schedule provides a tentative guide to final examinations and is available </a:t>
            </a:r>
            <a:r>
              <a:rPr lang="en-US" sz="1600" b="1" i="0" u="sng" dirty="0">
                <a:solidFill>
                  <a:srgbClr val="2C6BAC"/>
                </a:solidFill>
                <a:effectLst/>
                <a:latin typeface="proxima-nova"/>
                <a:hlinkClick r:id="rId2"/>
              </a:rPr>
              <a:t>online</a:t>
            </a:r>
            <a:r>
              <a:rPr lang="en-US" sz="1600" b="0" i="0" dirty="0">
                <a:solidFill>
                  <a:srgbClr val="555555"/>
                </a:solidFill>
                <a:effectLst/>
                <a:latin typeface="proxima-nova"/>
              </a:rPr>
              <a:t>.</a:t>
            </a:r>
          </a:p>
          <a:p>
            <a:pPr marL="0" indent="0" algn="l">
              <a:buNone/>
            </a:pPr>
            <a:r>
              <a:rPr lang="en-US" sz="1600" b="0" i="0" dirty="0">
                <a:solidFill>
                  <a:srgbClr val="555555"/>
                </a:solidFill>
                <a:effectLst/>
                <a:latin typeface="proxima-nova"/>
              </a:rPr>
              <a:t>Projected and Final Exam dates may include Religious Holidays for some students. NYS Education Law §224-A mandates that faculty make available an opportunity to make up any examination missed because of religious beliefs. To facilitate the preparation of makeup exams, students intending to be absent to observe any of these holidays must notify the instructor by October 15 in the fall semester and February 15 in the spring semester.</a:t>
            </a:r>
          </a:p>
          <a:p>
            <a:pPr marL="0" indent="0" algn="l">
              <a:buNone/>
            </a:pPr>
            <a:r>
              <a:rPr lang="en-US" sz="1600" b="0" i="0" dirty="0">
                <a:solidFill>
                  <a:srgbClr val="555555"/>
                </a:solidFill>
                <a:effectLst/>
                <a:highlight>
                  <a:srgbClr val="FFFF00"/>
                </a:highlight>
                <a:latin typeface="proxima-nova"/>
              </a:rPr>
              <a:t>The definitive schedule of final examinations is usually available in early to mid November for the fall term</a:t>
            </a:r>
            <a:r>
              <a:rPr lang="en-US" sz="1600" b="0" i="0" dirty="0">
                <a:solidFill>
                  <a:srgbClr val="555555"/>
                </a:solidFill>
                <a:effectLst/>
                <a:latin typeface="proxima-nova"/>
              </a:rPr>
              <a:t> and early to mid April for the spring term. Exams are scheduled according to a University-wide </a:t>
            </a:r>
            <a:r>
              <a:rPr lang="en-US" sz="1600" b="1" i="0" u="sng" dirty="0">
                <a:solidFill>
                  <a:srgbClr val="2C6BAC"/>
                </a:solidFill>
                <a:effectLst/>
                <a:latin typeface="proxima-nova"/>
                <a:hlinkClick r:id="rId3"/>
              </a:rPr>
              <a:t>Final Exam Schedule</a:t>
            </a:r>
            <a:r>
              <a:rPr lang="en-US" sz="1600" b="0" i="0" dirty="0">
                <a:solidFill>
                  <a:srgbClr val="555555"/>
                </a:solidFill>
                <a:effectLst/>
                <a:latin typeface="proxima-nova"/>
              </a:rPr>
              <a:t> available shortly after midterms. Prior to its availability, students and faculty should consult the </a:t>
            </a:r>
            <a:r>
              <a:rPr lang="en-US" sz="1600" b="1" i="0" u="sng" dirty="0">
                <a:solidFill>
                  <a:srgbClr val="2C6BAC"/>
                </a:solidFill>
                <a:effectLst/>
                <a:latin typeface="proxima-nova"/>
                <a:hlinkClick r:id="rId2"/>
              </a:rPr>
              <a:t>Projected Exam Schedule</a:t>
            </a:r>
            <a:r>
              <a:rPr lang="en-US" sz="1600" b="0" i="0" dirty="0">
                <a:solidFill>
                  <a:srgbClr val="555555"/>
                </a:solidFill>
                <a:effectLst/>
                <a:latin typeface="proxima-nova"/>
              </a:rPr>
              <a:t>. Students may access their individual exam schedule in Vergil by clicking on "Schedule," then "My Exam Schedule."</a:t>
            </a:r>
          </a:p>
          <a:p>
            <a:pPr marL="0" indent="0" algn="l">
              <a:buNone/>
            </a:pPr>
            <a:r>
              <a:rPr lang="en-US" sz="1600" b="0" i="0" dirty="0">
                <a:solidFill>
                  <a:srgbClr val="555555"/>
                </a:solidFill>
                <a:effectLst/>
                <a:latin typeface="proxima-nova"/>
              </a:rPr>
              <a:t>Students who have trouble locating a class on either list should contact the instructor to make sure the class has an exam.</a:t>
            </a:r>
          </a:p>
          <a:p>
            <a:pPr marL="0" indent="0">
              <a:buNone/>
            </a:pPr>
            <a:endParaRPr lang="en-US" sz="1600" dirty="0"/>
          </a:p>
        </p:txBody>
      </p:sp>
      <p:sp>
        <p:nvSpPr>
          <p:cNvPr id="3" name="Title 2">
            <a:extLst>
              <a:ext uri="{FF2B5EF4-FFF2-40B4-BE49-F238E27FC236}">
                <a16:creationId xmlns:a16="http://schemas.microsoft.com/office/drawing/2014/main" id="{E80CA965-D2FC-A5E5-0DD7-A26549A051D0}"/>
              </a:ext>
            </a:extLst>
          </p:cNvPr>
          <p:cNvSpPr>
            <a:spLocks noGrp="1"/>
          </p:cNvSpPr>
          <p:nvPr>
            <p:ph type="title"/>
          </p:nvPr>
        </p:nvSpPr>
        <p:spPr/>
        <p:txBody>
          <a:bodyPr/>
          <a:lstStyle/>
          <a:p>
            <a:r>
              <a:rPr lang="en-US" dirty="0"/>
              <a:t>Final Exam Schedule</a:t>
            </a:r>
          </a:p>
        </p:txBody>
      </p:sp>
      <p:sp>
        <p:nvSpPr>
          <p:cNvPr id="5" name="TextBox 4">
            <a:extLst>
              <a:ext uri="{FF2B5EF4-FFF2-40B4-BE49-F238E27FC236}">
                <a16:creationId xmlns:a16="http://schemas.microsoft.com/office/drawing/2014/main" id="{D29666C8-DE84-007B-7695-4829F646912E}"/>
              </a:ext>
            </a:extLst>
          </p:cNvPr>
          <p:cNvSpPr txBox="1"/>
          <p:nvPr/>
        </p:nvSpPr>
        <p:spPr>
          <a:xfrm>
            <a:off x="139148" y="444319"/>
            <a:ext cx="6934200" cy="369332"/>
          </a:xfrm>
          <a:prstGeom prst="rect">
            <a:avLst/>
          </a:prstGeom>
          <a:noFill/>
        </p:spPr>
        <p:txBody>
          <a:bodyPr wrap="square">
            <a:spAutoFit/>
          </a:bodyPr>
          <a:lstStyle/>
          <a:p>
            <a:r>
              <a:rPr lang="en-US" dirty="0"/>
              <a:t>https://</a:t>
            </a:r>
            <a:r>
              <a:rPr lang="en-US" dirty="0" err="1"/>
              <a:t>registrar.columbia.edu</a:t>
            </a:r>
            <a:r>
              <a:rPr lang="en-US" dirty="0"/>
              <a:t>/content/student-exams</a:t>
            </a:r>
          </a:p>
        </p:txBody>
      </p:sp>
    </p:spTree>
    <p:extLst>
      <p:ext uri="{BB962C8B-B14F-4D97-AF65-F5344CB8AC3E}">
        <p14:creationId xmlns:p14="http://schemas.microsoft.com/office/powerpoint/2010/main" val="41732223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B7709-94FA-1696-4A63-B87145314718}"/>
            </a:ext>
          </a:extLst>
        </p:cNvPr>
        <p:cNvGrpSpPr/>
        <p:nvPr/>
      </p:nvGrpSpPr>
      <p:grpSpPr>
        <a:xfrm>
          <a:off x="0" y="0"/>
          <a:ext cx="0" cy="0"/>
          <a:chOff x="0" y="0"/>
          <a:chExt cx="0" cy="0"/>
        </a:xfrm>
      </p:grpSpPr>
      <p:sp>
        <p:nvSpPr>
          <p:cNvPr id="557058" name="Rectangle 2">
            <a:extLst>
              <a:ext uri="{FF2B5EF4-FFF2-40B4-BE49-F238E27FC236}">
                <a16:creationId xmlns:a16="http://schemas.microsoft.com/office/drawing/2014/main" id="{F65B8D1D-697F-149A-90BC-1A6E677B7243}"/>
              </a:ext>
            </a:extLst>
          </p:cNvPr>
          <p:cNvSpPr>
            <a:spLocks noGrp="1" noChangeArrowheads="1"/>
          </p:cNvSpPr>
          <p:nvPr>
            <p:ph type="title"/>
          </p:nvPr>
        </p:nvSpPr>
        <p:spPr/>
        <p:txBody>
          <a:bodyPr/>
          <a:lstStyle/>
          <a:p>
            <a:r>
              <a:rPr lang="en-US" altLang="en-US" dirty="0"/>
              <a:t>Data Definition Language</a:t>
            </a:r>
          </a:p>
        </p:txBody>
      </p:sp>
      <p:sp>
        <p:nvSpPr>
          <p:cNvPr id="7170" name="Rectangle 3">
            <a:extLst>
              <a:ext uri="{FF2B5EF4-FFF2-40B4-BE49-F238E27FC236}">
                <a16:creationId xmlns:a16="http://schemas.microsoft.com/office/drawing/2014/main" id="{716508FF-8A7D-B1A3-FEB0-B44C6B1AD90E}"/>
              </a:ext>
            </a:extLst>
          </p:cNvPr>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a:extLst>
              <a:ext uri="{FF2B5EF4-FFF2-40B4-BE49-F238E27FC236}">
                <a16:creationId xmlns:a16="http://schemas.microsoft.com/office/drawing/2014/main" id="{BFB6E9EC-102B-D52F-EA42-7CBD56CA0EF0}"/>
              </a:ext>
            </a:extLst>
          </p:cNvPr>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 SQL data-definition language (DDL) allows the specification of information about relations, including:</a:t>
            </a:r>
          </a:p>
        </p:txBody>
      </p:sp>
    </p:spTree>
    <p:extLst>
      <p:ext uri="{BB962C8B-B14F-4D97-AF65-F5344CB8AC3E}">
        <p14:creationId xmlns:p14="http://schemas.microsoft.com/office/powerpoint/2010/main" val="10404607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AB252-5A44-89B7-6495-270757DBABB6}"/>
            </a:ext>
          </a:extLst>
        </p:cNvPr>
        <p:cNvGrpSpPr/>
        <p:nvPr/>
      </p:nvGrpSpPr>
      <p:grpSpPr>
        <a:xfrm>
          <a:off x="0" y="0"/>
          <a:ext cx="0" cy="0"/>
          <a:chOff x="0" y="0"/>
          <a:chExt cx="0" cy="0"/>
        </a:xfrm>
      </p:grpSpPr>
      <p:sp>
        <p:nvSpPr>
          <p:cNvPr id="379906" name="Rectangle 2">
            <a:extLst>
              <a:ext uri="{FF2B5EF4-FFF2-40B4-BE49-F238E27FC236}">
                <a16:creationId xmlns:a16="http://schemas.microsoft.com/office/drawing/2014/main" id="{20A217CD-4BDA-2A21-659F-E4ECC1798F04}"/>
              </a:ext>
            </a:extLst>
          </p:cNvPr>
          <p:cNvSpPr>
            <a:spLocks noGrp="1" noChangeArrowheads="1"/>
          </p:cNvSpPr>
          <p:nvPr>
            <p:ph type="title"/>
          </p:nvPr>
        </p:nvSpPr>
        <p:spPr/>
        <p:txBody>
          <a:bodyPr/>
          <a:lstStyle/>
          <a:p>
            <a:r>
              <a:rPr lang="en-US" altLang="en-US" dirty="0"/>
              <a:t>Create Table Construct</a:t>
            </a:r>
          </a:p>
        </p:txBody>
      </p:sp>
      <p:sp>
        <p:nvSpPr>
          <p:cNvPr id="9218" name="Rectangle 3">
            <a:extLst>
              <a:ext uri="{FF2B5EF4-FFF2-40B4-BE49-F238E27FC236}">
                <a16:creationId xmlns:a16="http://schemas.microsoft.com/office/drawing/2014/main" id="{39F6E5F8-6539-BAD7-A795-C84F1FB02C5C}"/>
              </a:ext>
            </a:extLst>
          </p:cNvPr>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293338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a:xfrm>
            <a:off x="1719263" y="142250"/>
            <a:ext cx="6057900" cy="457200"/>
          </a:xfrm>
        </p:spPr>
        <p:txBody>
          <a:bodyPr vert="horz" wrap="square" lIns="67866" tIns="33338" rIns="67866" bIns="33338" numCol="1" anchor="ctr" anchorCtr="0" compatLnSpc="1">
            <a:prstTxWarp prst="textNoShape">
              <a:avLst/>
            </a:prstTxWarp>
          </a:bodyPr>
          <a:lstStyle/>
          <a:p>
            <a:r>
              <a:rPr lang="en-US" altLang="en-US" dirty="0"/>
              <a:t>The Rename Operation</a:t>
            </a:r>
          </a:p>
        </p:txBody>
      </p:sp>
      <p:sp>
        <p:nvSpPr>
          <p:cNvPr id="23554" name="Rectangle 3"/>
          <p:cNvSpPr>
            <a:spLocks noGrp="1" noChangeArrowheads="1"/>
          </p:cNvSpPr>
          <p:nvPr>
            <p:ph type="body" idx="1"/>
          </p:nvPr>
        </p:nvSpPr>
        <p:spPr>
          <a:xfrm>
            <a:off x="1719262" y="866443"/>
            <a:ext cx="5820623" cy="25559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SQL allows renaming relations and attributes using the </a:t>
            </a:r>
            <a:r>
              <a:rPr lang="en-US" altLang="en-US" b="1" dirty="0"/>
              <a:t>as </a:t>
            </a:r>
            <a:r>
              <a:rPr lang="en-US" altLang="en-US" dirty="0"/>
              <a:t>clause:</a:t>
            </a:r>
          </a:p>
          <a:p>
            <a:pPr>
              <a:buNone/>
              <a:tabLst>
                <a:tab pos="1541860" algn="l"/>
              </a:tabLst>
            </a:pPr>
            <a:r>
              <a:rPr lang="en-US" altLang="en-US" i="1" dirty="0"/>
              <a:t>		old-name </a:t>
            </a:r>
            <a:r>
              <a:rPr lang="en-US" altLang="en-US" b="1" dirty="0"/>
              <a:t>as</a:t>
            </a:r>
            <a:r>
              <a:rPr lang="en-US" altLang="en-US" i="1" dirty="0"/>
              <a:t> new-name</a:t>
            </a:r>
            <a:br>
              <a:rPr lang="en-US" altLang="en-US" dirty="0"/>
            </a:br>
            <a:r>
              <a:rPr lang="en-US" altLang="en-US" sz="600" dirty="0"/>
              <a:t> </a:t>
            </a:r>
          </a:p>
          <a:p>
            <a:pPr>
              <a:tabLst>
                <a:tab pos="1541860" algn="l"/>
              </a:tabLst>
            </a:pPr>
            <a:r>
              <a:rPr lang="en-US" altLang="en-US" dirty="0"/>
              <a:t>Find the names of all instructors who have a higher salary than </a:t>
            </a:r>
            <a:br>
              <a:rPr lang="en-US" altLang="en-US" dirty="0"/>
            </a:br>
            <a:r>
              <a:rPr lang="en-US" altLang="en-US" dirty="0"/>
              <a:t>some instructor in 'Comp. Sci'.</a:t>
            </a:r>
          </a:p>
          <a:p>
            <a:pPr lvl="1">
              <a:tabLst>
                <a:tab pos="1541860" algn="l"/>
              </a:tabLst>
            </a:pPr>
            <a:r>
              <a:rPr lang="en-US" altLang="en-US" b="1" dirty="0"/>
              <a:t>select distinct </a:t>
            </a:r>
            <a:r>
              <a:rPr lang="en-US" altLang="en-US" i="1" dirty="0"/>
              <a:t>T.name</a:t>
            </a:r>
            <a:br>
              <a:rPr lang="en-US" altLang="en-US" i="1" dirty="0"/>
            </a:br>
            <a:r>
              <a:rPr lang="en-US" altLang="en-US" b="1" dirty="0"/>
              <a:t>from </a:t>
            </a:r>
            <a:r>
              <a:rPr lang="en-US" altLang="en-US" i="1" dirty="0"/>
              <a:t>instructor </a:t>
            </a:r>
            <a:r>
              <a:rPr lang="en-US" altLang="en-US" b="1" dirty="0"/>
              <a:t>as </a:t>
            </a:r>
            <a:r>
              <a:rPr lang="en-US" altLang="en-US" i="1" dirty="0"/>
              <a:t>T, instructor </a:t>
            </a:r>
            <a:r>
              <a:rPr lang="en-US" altLang="en-US" b="1" dirty="0"/>
              <a:t>as </a:t>
            </a:r>
            <a:r>
              <a:rPr lang="en-US" altLang="en-US" i="1" dirty="0"/>
              <a:t>S</a:t>
            </a:r>
            <a:br>
              <a:rPr lang="en-US" altLang="en-US" i="1" dirty="0"/>
            </a:br>
            <a:r>
              <a:rPr lang="en-US" altLang="en-US" b="1" dirty="0"/>
              <a:t>where </a:t>
            </a:r>
            <a:r>
              <a:rPr lang="en-US" altLang="en-US" i="1" dirty="0" err="1"/>
              <a:t>T.salary</a:t>
            </a:r>
            <a:r>
              <a:rPr lang="en-US" altLang="en-US" i="1" dirty="0"/>
              <a:t> &gt; </a:t>
            </a:r>
            <a:r>
              <a:rPr lang="en-US" altLang="en-US" i="1" dirty="0" err="1"/>
              <a:t>S.salary</a:t>
            </a:r>
            <a:r>
              <a:rPr lang="en-US" altLang="en-US" i="1" dirty="0"/>
              <a:t> </a:t>
            </a:r>
            <a:r>
              <a:rPr lang="en-US" altLang="en-US" b="1" dirty="0"/>
              <a:t>and </a:t>
            </a:r>
            <a:r>
              <a:rPr lang="en-US" altLang="en-US" i="1" dirty="0" err="1"/>
              <a:t>S.dept_name</a:t>
            </a:r>
            <a:r>
              <a:rPr lang="en-US" altLang="en-US" i="1" dirty="0"/>
              <a:t> = 'Comp. Sci.’</a:t>
            </a:r>
          </a:p>
          <a:p>
            <a:pPr lvl="1">
              <a:buNone/>
              <a:tabLst>
                <a:tab pos="1541860" algn="l"/>
              </a:tabLst>
            </a:pPr>
            <a:r>
              <a:rPr lang="en-US" altLang="en-US" sz="600" dirty="0"/>
              <a:t> </a:t>
            </a:r>
          </a:p>
          <a:p>
            <a:pPr>
              <a:tabLst>
                <a:tab pos="1541860" algn="l"/>
              </a:tabLst>
            </a:pPr>
            <a:r>
              <a:rPr lang="en-US" altLang="en-US" dirty="0"/>
              <a:t>Keyword </a:t>
            </a:r>
            <a:r>
              <a:rPr lang="en-US" altLang="en-US" b="1" dirty="0"/>
              <a:t>as</a:t>
            </a:r>
            <a:r>
              <a:rPr lang="en-US" altLang="en-US" dirty="0"/>
              <a:t> is optional and may be omitted</a:t>
            </a:r>
            <a:br>
              <a:rPr lang="en-US" altLang="en-US" dirty="0"/>
            </a:br>
            <a:r>
              <a:rPr lang="en-US" altLang="en-US" dirty="0"/>
              <a:t>              </a:t>
            </a:r>
            <a:r>
              <a:rPr lang="en-US" altLang="en-US" i="1" dirty="0"/>
              <a:t>instructor </a:t>
            </a:r>
            <a:r>
              <a:rPr lang="en-US" altLang="en-US" b="1" dirty="0"/>
              <a:t>as </a:t>
            </a:r>
            <a:r>
              <a:rPr lang="en-US" altLang="en-US" i="1" dirty="0"/>
              <a:t>T ≡ instructor</a:t>
            </a:r>
            <a:r>
              <a:rPr lang="en-US" altLang="en-US" b="1" dirty="0"/>
              <a:t> </a:t>
            </a:r>
            <a:r>
              <a:rPr lang="en-US" altLang="en-US" i="1" dirty="0"/>
              <a:t>T</a:t>
            </a:r>
            <a:endParaRPr lang="en-US" altLang="en-US" dirty="0"/>
          </a:p>
        </p:txBody>
      </p:sp>
    </p:spTree>
    <p:extLst>
      <p:ext uri="{BB962C8B-B14F-4D97-AF65-F5344CB8AC3E}">
        <p14:creationId xmlns:p14="http://schemas.microsoft.com/office/powerpoint/2010/main" val="1094581135"/>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r>
              <a:rPr lang="en-US" altLang="en-US" dirty="0"/>
              <a:t>Null Values</a:t>
            </a:r>
          </a:p>
        </p:txBody>
      </p:sp>
      <p:sp>
        <p:nvSpPr>
          <p:cNvPr id="33794" name="Rectangle 3"/>
          <p:cNvSpPr>
            <a:spLocks noGrp="1" noChangeArrowheads="1"/>
          </p:cNvSpPr>
          <p:nvPr>
            <p:ph type="body" idx="1"/>
          </p:nvPr>
        </p:nvSpPr>
        <p:spPr>
          <a:xfrm>
            <a:off x="1719263" y="829866"/>
            <a:ext cx="5709127" cy="3486102"/>
          </a:xfrm>
        </p:spPr>
        <p:txBody>
          <a:bodyPr/>
          <a:lstStyle/>
          <a:p>
            <a:r>
              <a:rPr lang="en-US" altLang="en-US" dirty="0"/>
              <a:t>It is possible for tuples to have a null value, denoted by </a:t>
            </a:r>
            <a:r>
              <a:rPr lang="en-US" altLang="en-US" b="1" dirty="0"/>
              <a:t>null</a:t>
            </a:r>
            <a:r>
              <a:rPr lang="en-US" altLang="en-US" dirty="0"/>
              <a:t>, for some of their attributes</a:t>
            </a:r>
          </a:p>
          <a:p>
            <a:r>
              <a:rPr lang="en-US" altLang="en-US" b="1" dirty="0"/>
              <a:t>null</a:t>
            </a:r>
            <a:r>
              <a:rPr lang="en-US" altLang="en-US" dirty="0"/>
              <a:t> signifies an </a:t>
            </a:r>
            <a:r>
              <a:rPr lang="en-US" altLang="en-US" dirty="0">
                <a:solidFill>
                  <a:srgbClr val="FF0000"/>
                </a:solidFill>
              </a:rPr>
              <a:t>unknown value </a:t>
            </a:r>
            <a:r>
              <a:rPr lang="en-US" altLang="en-US" dirty="0"/>
              <a:t>or that a </a:t>
            </a:r>
            <a:r>
              <a:rPr lang="en-US" altLang="en-US" dirty="0">
                <a:solidFill>
                  <a:srgbClr val="FF0000"/>
                </a:solidFill>
              </a:rPr>
              <a:t>value does not exist</a:t>
            </a:r>
            <a:r>
              <a:rPr lang="en-US" altLang="en-US" dirty="0"/>
              <a:t>.</a:t>
            </a:r>
          </a:p>
          <a:p>
            <a:r>
              <a:rPr lang="en-US" altLang="en-US" dirty="0"/>
              <a:t>The result of any arithmetic expression involving </a:t>
            </a:r>
            <a:r>
              <a:rPr lang="en-US" altLang="en-US" b="1" dirty="0"/>
              <a:t>null</a:t>
            </a:r>
            <a:r>
              <a:rPr lang="en-US" altLang="en-US" dirty="0"/>
              <a:t> is </a:t>
            </a:r>
            <a:r>
              <a:rPr lang="en-US" altLang="en-US" b="1" dirty="0"/>
              <a:t>null</a:t>
            </a:r>
          </a:p>
          <a:p>
            <a:pPr lvl="1"/>
            <a:r>
              <a:rPr lang="en-US" altLang="en-US" dirty="0"/>
              <a:t>Example:  5 + </a:t>
            </a:r>
            <a:r>
              <a:rPr lang="en-US" altLang="en-US" b="1" dirty="0"/>
              <a:t>null</a:t>
            </a:r>
            <a:r>
              <a:rPr lang="en-US" altLang="en-US" dirty="0"/>
              <a:t>  returns </a:t>
            </a:r>
            <a:r>
              <a:rPr lang="en-US" altLang="en-US" b="1" dirty="0"/>
              <a:t>null</a:t>
            </a:r>
          </a:p>
          <a:p>
            <a:r>
              <a:rPr lang="en-US" altLang="en-US" dirty="0"/>
              <a:t>The predicate  </a:t>
            </a:r>
            <a:r>
              <a:rPr lang="en-US" altLang="en-US" b="1" dirty="0"/>
              <a:t>is null</a:t>
            </a:r>
            <a:r>
              <a:rPr lang="en-US" altLang="en-US" dirty="0"/>
              <a:t> can be used to check for null values.</a:t>
            </a:r>
          </a:p>
          <a:p>
            <a:pPr lvl="1"/>
            <a:r>
              <a:rPr lang="en-US" altLang="en-US" dirty="0"/>
              <a:t>Example: Find all instructors whose salary is null</a:t>
            </a:r>
            <a:r>
              <a:rPr lang="en-US" altLang="en-US" i="1" dirty="0"/>
              <a:t>.</a:t>
            </a:r>
          </a:p>
          <a:p>
            <a:pPr>
              <a:buFont typeface="Monotype Sorts" charset="2"/>
              <a:buNone/>
            </a:pPr>
            <a:r>
              <a:rPr lang="en-US" altLang="en-US" b="1" dirty="0"/>
              <a:t>		select</a:t>
            </a:r>
            <a:r>
              <a:rPr lang="en-US" altLang="en-US" i="1" dirty="0"/>
              <a:t> name</a:t>
            </a:r>
            <a:br>
              <a:rPr lang="en-US" altLang="en-US" i="1" dirty="0"/>
            </a:br>
            <a:r>
              <a:rPr lang="en-US" altLang="en-US" i="1" dirty="0"/>
              <a:t>	</a:t>
            </a:r>
            <a:r>
              <a:rPr lang="en-US" altLang="en-US" b="1" dirty="0"/>
              <a:t>from</a:t>
            </a:r>
            <a:r>
              <a:rPr lang="en-US" altLang="en-US" i="1" dirty="0"/>
              <a:t> instructor</a:t>
            </a:r>
            <a:br>
              <a:rPr lang="en-US" altLang="en-US" i="1" dirty="0"/>
            </a:br>
            <a:r>
              <a:rPr lang="en-US" altLang="en-US" i="1" dirty="0"/>
              <a:t>	</a:t>
            </a:r>
            <a:r>
              <a:rPr lang="en-US" altLang="en-US" b="1" dirty="0"/>
              <a:t>where </a:t>
            </a:r>
            <a:r>
              <a:rPr lang="en-US" altLang="en-US" i="1" dirty="0"/>
              <a:t>salary </a:t>
            </a:r>
            <a:r>
              <a:rPr lang="en-US" altLang="en-US" b="1" dirty="0"/>
              <a:t>is null</a:t>
            </a:r>
            <a:endParaRPr lang="en-US" altLang="en-US" dirty="0"/>
          </a:p>
          <a:p>
            <a:r>
              <a:rPr lang="en-US" altLang="en-US" dirty="0"/>
              <a:t>The predicate </a:t>
            </a:r>
            <a:r>
              <a:rPr lang="en-US" altLang="en-US" b="1" dirty="0"/>
              <a:t>is not null </a:t>
            </a:r>
            <a:r>
              <a:rPr lang="en-US" altLang="en-US" dirty="0"/>
              <a:t>succeeds if the value on which it is applied is not null.</a:t>
            </a:r>
          </a:p>
          <a:p>
            <a:endParaRPr lang="en-US" altLang="en-US" dirty="0"/>
          </a:p>
        </p:txBody>
      </p:sp>
      <p:sp>
        <p:nvSpPr>
          <p:cNvPr id="2" name="TextBox 1">
            <a:extLst>
              <a:ext uri="{FF2B5EF4-FFF2-40B4-BE49-F238E27FC236}">
                <a16:creationId xmlns:a16="http://schemas.microsoft.com/office/drawing/2014/main" id="{C10F13E3-6C26-7444-97B5-7FD0364598F2}"/>
              </a:ext>
            </a:extLst>
          </p:cNvPr>
          <p:cNvSpPr txBox="1"/>
          <p:nvPr/>
        </p:nvSpPr>
        <p:spPr>
          <a:xfrm>
            <a:off x="768350" y="3677198"/>
            <a:ext cx="4785284"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NULL is an extremely important concept.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find it hard to understand for a while.</a:t>
            </a:r>
          </a:p>
        </p:txBody>
      </p:sp>
    </p:spTree>
    <p:extLst>
      <p:ext uri="{BB962C8B-B14F-4D97-AF65-F5344CB8AC3E}">
        <p14:creationId xmlns:p14="http://schemas.microsoft.com/office/powerpoint/2010/main" val="460042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a:xfrm>
            <a:off x="1796654" y="90488"/>
            <a:ext cx="6057900" cy="457200"/>
          </a:xfrm>
        </p:spPr>
        <p:txBody>
          <a:bodyPr/>
          <a:lstStyle/>
          <a:p>
            <a:r>
              <a:rPr lang="en-US" altLang="en-US" dirty="0"/>
              <a:t>Null Values (Cont.)</a:t>
            </a:r>
          </a:p>
        </p:txBody>
      </p:sp>
      <p:sp>
        <p:nvSpPr>
          <p:cNvPr id="34818" name="Rectangle 3"/>
          <p:cNvSpPr>
            <a:spLocks noGrp="1" noChangeArrowheads="1"/>
          </p:cNvSpPr>
          <p:nvPr>
            <p:ph type="body" idx="1"/>
          </p:nvPr>
        </p:nvSpPr>
        <p:spPr>
          <a:xfrm>
            <a:off x="1722268" y="829867"/>
            <a:ext cx="5672832" cy="3614118"/>
          </a:xfrm>
        </p:spPr>
        <p:txBody>
          <a:bodyPr/>
          <a:lstStyle/>
          <a:p>
            <a:r>
              <a:rPr lang="en-US" altLang="en-US" dirty="0"/>
              <a:t>SQL treats as </a:t>
            </a:r>
            <a:r>
              <a:rPr lang="en-US" altLang="en-US" b="1" dirty="0"/>
              <a:t>unknown</a:t>
            </a:r>
            <a:r>
              <a:rPr lang="en-US" altLang="en-US" dirty="0"/>
              <a:t> the result of any comparison involving a null value (other than predicates </a:t>
            </a:r>
            <a:r>
              <a:rPr lang="en-US" altLang="en-US" b="1" dirty="0"/>
              <a:t>is null </a:t>
            </a:r>
            <a:r>
              <a:rPr lang="en-US" altLang="en-US" dirty="0"/>
              <a:t>and  </a:t>
            </a:r>
            <a:r>
              <a:rPr lang="en-US" altLang="en-US" b="1" dirty="0"/>
              <a:t>is not null</a:t>
            </a:r>
            <a:r>
              <a:rPr lang="en-US" altLang="en-US" dirty="0"/>
              <a:t>).</a:t>
            </a:r>
          </a:p>
          <a:p>
            <a:pPr lvl="1"/>
            <a:r>
              <a:rPr lang="en-US" altLang="en-US" dirty="0"/>
              <a:t>Example</a:t>
            </a:r>
            <a:r>
              <a:rPr lang="en-US" altLang="en-US" i="1" dirty="0"/>
              <a:t>: 5 &lt; </a:t>
            </a:r>
            <a:r>
              <a:rPr lang="en-US" altLang="en-US" b="1" dirty="0"/>
              <a:t>null</a:t>
            </a:r>
            <a:r>
              <a:rPr lang="en-US" altLang="en-US" i="1" dirty="0"/>
              <a:t>   </a:t>
            </a:r>
            <a:r>
              <a:rPr lang="en-US" altLang="en-US" dirty="0"/>
              <a:t>or</a:t>
            </a:r>
            <a:r>
              <a:rPr lang="en-US" altLang="en-US" i="1" dirty="0"/>
              <a:t>   </a:t>
            </a:r>
            <a:r>
              <a:rPr lang="en-US" altLang="en-US" b="1" dirty="0"/>
              <a:t>null</a:t>
            </a:r>
            <a:r>
              <a:rPr lang="en-US" altLang="en-US" i="1" dirty="0"/>
              <a:t> &lt;&gt; </a:t>
            </a:r>
            <a:r>
              <a:rPr lang="en-US" altLang="en-US" b="1" dirty="0"/>
              <a:t>null</a:t>
            </a:r>
            <a:r>
              <a:rPr lang="en-US" altLang="en-US" i="1" dirty="0"/>
              <a:t>    </a:t>
            </a:r>
            <a:r>
              <a:rPr lang="en-US" altLang="en-US" dirty="0"/>
              <a:t>or</a:t>
            </a:r>
            <a:r>
              <a:rPr lang="en-US" altLang="en-US" i="1" dirty="0"/>
              <a:t>    </a:t>
            </a:r>
            <a:r>
              <a:rPr lang="en-US" altLang="en-US" b="1" dirty="0"/>
              <a:t>null</a:t>
            </a:r>
            <a:r>
              <a:rPr lang="en-US" altLang="en-US" i="1" dirty="0"/>
              <a:t> = </a:t>
            </a:r>
            <a:r>
              <a:rPr lang="en-US" altLang="en-US" b="1" dirty="0"/>
              <a:t>null</a:t>
            </a:r>
            <a:endParaRPr lang="en-US" altLang="en-US" dirty="0"/>
          </a:p>
          <a:p>
            <a:r>
              <a:rPr lang="en-US" altLang="en-US" dirty="0"/>
              <a:t>The predicate in a </a:t>
            </a:r>
            <a:r>
              <a:rPr lang="en-US" altLang="en-US" b="1" dirty="0"/>
              <a:t>where</a:t>
            </a:r>
            <a:r>
              <a:rPr lang="en-US" altLang="en-US" dirty="0"/>
              <a:t> clause can involve Boolean operations (</a:t>
            </a:r>
            <a:r>
              <a:rPr lang="en-US" altLang="en-US" b="1" dirty="0"/>
              <a:t>and</a:t>
            </a:r>
            <a:r>
              <a:rPr lang="en-US" altLang="en-US" dirty="0"/>
              <a:t>, </a:t>
            </a:r>
            <a:r>
              <a:rPr lang="en-US" altLang="en-US" b="1" dirty="0"/>
              <a:t>or</a:t>
            </a:r>
            <a:r>
              <a:rPr lang="en-US" altLang="en-US" dirty="0"/>
              <a:t>, </a:t>
            </a:r>
            <a:r>
              <a:rPr lang="en-US" altLang="en-US" b="1" dirty="0"/>
              <a:t>not</a:t>
            </a:r>
            <a:r>
              <a:rPr lang="en-US" altLang="en-US" dirty="0"/>
              <a:t>); thus the definitions of the Boolean operations need to be  extended to deal with the value </a:t>
            </a:r>
            <a:r>
              <a:rPr lang="en-US" altLang="en-US" b="1" dirty="0"/>
              <a:t>unknown</a:t>
            </a:r>
            <a:r>
              <a:rPr lang="en-US" altLang="en-US" dirty="0"/>
              <a:t>.</a:t>
            </a:r>
          </a:p>
          <a:p>
            <a:pPr lvl="1"/>
            <a:r>
              <a:rPr lang="en-US" altLang="en-US" b="1" dirty="0"/>
              <a:t>and </a:t>
            </a:r>
            <a:r>
              <a:rPr lang="en-US" altLang="en-US" dirty="0"/>
              <a:t>:</a:t>
            </a:r>
            <a:r>
              <a:rPr lang="en-US" altLang="en-US" i="1" dirty="0"/>
              <a:t> (true</a:t>
            </a:r>
            <a:r>
              <a:rPr lang="en-US" altLang="en-US" b="1" dirty="0"/>
              <a:t> and </a:t>
            </a:r>
            <a:r>
              <a:rPr lang="en-US" altLang="en-US" i="1" dirty="0"/>
              <a:t>unknown)  = unknown,    </a:t>
            </a:r>
            <a:br>
              <a:rPr lang="en-US" altLang="en-US" i="1" dirty="0"/>
            </a:br>
            <a:r>
              <a:rPr lang="en-US" altLang="en-US" i="1" dirty="0"/>
              <a:t>          (false</a:t>
            </a:r>
            <a:r>
              <a:rPr lang="en-US" altLang="en-US" b="1" dirty="0"/>
              <a:t> and </a:t>
            </a:r>
            <a:r>
              <a:rPr lang="en-US" altLang="en-US" i="1" dirty="0"/>
              <a:t>unknown) = false,</a:t>
            </a:r>
            <a:br>
              <a:rPr lang="en-US" altLang="en-US" i="1" dirty="0"/>
            </a:br>
            <a:r>
              <a:rPr lang="en-US" altLang="en-US" i="1" dirty="0"/>
              <a:t>          (unknown </a:t>
            </a:r>
            <a:r>
              <a:rPr lang="en-US" altLang="en-US" b="1" dirty="0"/>
              <a:t>and</a:t>
            </a:r>
            <a:r>
              <a:rPr lang="en-US" altLang="en-US" i="1" dirty="0"/>
              <a:t> unknown) = unknown</a:t>
            </a:r>
            <a:endParaRPr lang="en-US" altLang="en-US" dirty="0"/>
          </a:p>
          <a:p>
            <a:pPr lvl="1"/>
            <a:r>
              <a:rPr lang="en-US" altLang="en-US" b="1" dirty="0"/>
              <a:t>or:    </a:t>
            </a:r>
            <a:r>
              <a:rPr lang="en-US" altLang="en-US" dirty="0"/>
              <a:t> (</a:t>
            </a:r>
            <a:r>
              <a:rPr lang="en-US" altLang="en-US" i="1" dirty="0"/>
              <a:t>unknown</a:t>
            </a:r>
            <a:r>
              <a:rPr lang="en-US" altLang="en-US" dirty="0"/>
              <a:t> </a:t>
            </a:r>
            <a:r>
              <a:rPr lang="en-US" altLang="en-US" b="1" dirty="0"/>
              <a:t>or</a:t>
            </a:r>
            <a:r>
              <a:rPr lang="en-US" altLang="en-US" dirty="0"/>
              <a:t> </a:t>
            </a:r>
            <a:r>
              <a:rPr lang="en-US" altLang="en-US" i="1" dirty="0"/>
              <a:t>true</a:t>
            </a:r>
            <a:r>
              <a:rPr lang="en-US" altLang="en-US" dirty="0"/>
              <a:t>)   = </a:t>
            </a:r>
            <a:r>
              <a:rPr lang="en-US" altLang="en-US" i="1" dirty="0"/>
              <a:t>true</a:t>
            </a:r>
            <a:r>
              <a:rPr lang="en-US" altLang="en-US" dirty="0"/>
              <a:t>,</a:t>
            </a:r>
            <a:br>
              <a:rPr lang="en-US" altLang="en-US" dirty="0"/>
            </a:br>
            <a:r>
              <a:rPr lang="en-US" altLang="en-US" dirty="0"/>
              <a:t>          (</a:t>
            </a:r>
            <a:r>
              <a:rPr lang="en-US" altLang="en-US" i="1" dirty="0"/>
              <a:t>unknown</a:t>
            </a:r>
            <a:r>
              <a:rPr lang="en-US" altLang="en-US" dirty="0"/>
              <a:t> </a:t>
            </a:r>
            <a:r>
              <a:rPr lang="en-US" altLang="en-US" b="1" dirty="0"/>
              <a:t>or</a:t>
            </a:r>
            <a:r>
              <a:rPr lang="en-US" altLang="en-US" dirty="0"/>
              <a:t> </a:t>
            </a:r>
            <a:r>
              <a:rPr lang="en-US" altLang="en-US" i="1" dirty="0"/>
              <a:t>false</a:t>
            </a:r>
            <a:r>
              <a:rPr lang="en-US" altLang="en-US" dirty="0"/>
              <a:t>)  = </a:t>
            </a:r>
            <a:r>
              <a:rPr lang="en-US" altLang="en-US" i="1" dirty="0"/>
              <a:t>unknown</a:t>
            </a:r>
            <a:br>
              <a:rPr lang="en-US" altLang="en-US" dirty="0"/>
            </a:br>
            <a:r>
              <a:rPr lang="en-US" altLang="en-US" dirty="0"/>
              <a:t>          (</a:t>
            </a:r>
            <a:r>
              <a:rPr lang="en-US" altLang="en-US" i="1" dirty="0"/>
              <a:t>unknown </a:t>
            </a:r>
            <a:r>
              <a:rPr lang="en-US" altLang="en-US" b="1" dirty="0"/>
              <a:t>or</a:t>
            </a:r>
            <a:r>
              <a:rPr lang="en-US" altLang="en-US" i="1" dirty="0"/>
              <a:t> unknown) = unknown</a:t>
            </a:r>
          </a:p>
          <a:p>
            <a:r>
              <a:rPr lang="en-US" altLang="en-US" dirty="0"/>
              <a:t>Result of </a:t>
            </a:r>
            <a:r>
              <a:rPr lang="en-US" altLang="en-US" b="1" dirty="0"/>
              <a:t>where </a:t>
            </a:r>
            <a:r>
              <a:rPr lang="en-US" altLang="en-US" dirty="0"/>
              <a:t>clause predicate is treated as </a:t>
            </a:r>
            <a:r>
              <a:rPr lang="en-US" altLang="en-US" i="1" dirty="0"/>
              <a:t>false </a:t>
            </a:r>
            <a:r>
              <a:rPr lang="en-US" altLang="en-US" dirty="0"/>
              <a:t>if it evaluates to </a:t>
            </a:r>
            <a:r>
              <a:rPr lang="en-US" altLang="en-US" i="1" dirty="0"/>
              <a:t>unknown</a:t>
            </a:r>
            <a:endParaRPr lang="en-US" altLang="en-US" dirty="0"/>
          </a:p>
        </p:txBody>
      </p:sp>
    </p:spTree>
    <p:extLst>
      <p:ext uri="{BB962C8B-B14F-4D97-AF65-F5344CB8AC3E}">
        <p14:creationId xmlns:p14="http://schemas.microsoft.com/office/powerpoint/2010/main" val="8112470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1825229" y="84535"/>
            <a:ext cx="6057900" cy="457200"/>
          </a:xfrm>
        </p:spPr>
        <p:txBody>
          <a:bodyPr/>
          <a:lstStyle/>
          <a:p>
            <a:r>
              <a:rPr lang="en-US" altLang="en-US" dirty="0"/>
              <a:t>Modification of the Database</a:t>
            </a:r>
          </a:p>
        </p:txBody>
      </p:sp>
      <p:sp>
        <p:nvSpPr>
          <p:cNvPr id="61442" name="Rectangle 3"/>
          <p:cNvSpPr>
            <a:spLocks noGrp="1" noChangeArrowheads="1"/>
          </p:cNvSpPr>
          <p:nvPr>
            <p:ph type="body" idx="1"/>
          </p:nvPr>
        </p:nvSpPr>
        <p:spPr>
          <a:xfrm>
            <a:off x="1722268" y="858915"/>
            <a:ext cx="5565501" cy="2350630"/>
          </a:xfrm>
        </p:spPr>
        <p:txBody>
          <a:bodyPr/>
          <a:lstStyle/>
          <a:p>
            <a:pPr>
              <a:tabLst>
                <a:tab pos="1239441" algn="l"/>
                <a:tab pos="1975247" algn="l"/>
              </a:tabLst>
            </a:pPr>
            <a:r>
              <a:rPr lang="en-US" altLang="en-US" dirty="0"/>
              <a:t>Deletion of tuples from a given relation.</a:t>
            </a:r>
            <a:endParaRPr lang="en-US" altLang="en-US" dirty="0">
              <a:latin typeface="Century Gothic" panose="020B0502020202020204" pitchFamily="34" charset="0"/>
            </a:endParaRPr>
          </a:p>
          <a:p>
            <a:pPr>
              <a:tabLst>
                <a:tab pos="1239441" algn="l"/>
                <a:tab pos="1975247" algn="l"/>
              </a:tabLst>
            </a:pPr>
            <a:r>
              <a:rPr lang="en-US" altLang="en-US" dirty="0"/>
              <a:t>Insertion of new tuples into a given relation</a:t>
            </a:r>
          </a:p>
          <a:p>
            <a:pPr>
              <a:tabLst>
                <a:tab pos="1239441" algn="l"/>
                <a:tab pos="1975247" algn="l"/>
              </a:tabLst>
            </a:pPr>
            <a:r>
              <a:rPr lang="en-US" altLang="en-US" dirty="0"/>
              <a:t>Updating of values in some tuples in a given relation</a:t>
            </a:r>
          </a:p>
        </p:txBody>
      </p:sp>
    </p:spTree>
    <p:extLst>
      <p:ext uri="{BB962C8B-B14F-4D97-AF65-F5344CB8AC3E}">
        <p14:creationId xmlns:p14="http://schemas.microsoft.com/office/powerpoint/2010/main" val="34778291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a:xfrm>
            <a:off x="1825229" y="125588"/>
            <a:ext cx="6057900" cy="457200"/>
          </a:xfrm>
        </p:spPr>
        <p:txBody>
          <a:bodyPr/>
          <a:lstStyle/>
          <a:p>
            <a:r>
              <a:rPr lang="en-US" altLang="en-US" dirty="0"/>
              <a:t>Deletion</a:t>
            </a:r>
          </a:p>
        </p:txBody>
      </p:sp>
      <p:sp>
        <p:nvSpPr>
          <p:cNvPr id="62466" name="Rectangle 3"/>
          <p:cNvSpPr>
            <a:spLocks noGrp="1" noChangeArrowheads="1"/>
          </p:cNvSpPr>
          <p:nvPr>
            <p:ph type="body" idx="1"/>
          </p:nvPr>
        </p:nvSpPr>
        <p:spPr>
          <a:xfrm>
            <a:off x="1728927" y="857298"/>
            <a:ext cx="5726097" cy="3881438"/>
          </a:xfrm>
        </p:spPr>
        <p:txBody>
          <a:bodyPr/>
          <a:lstStyle/>
          <a:p>
            <a:pPr>
              <a:tabLst>
                <a:tab pos="1239441" algn="l"/>
                <a:tab pos="1975247" algn="l"/>
              </a:tabLst>
            </a:pPr>
            <a:r>
              <a:rPr lang="en-US" altLang="en-US" dirty="0"/>
              <a:t>Delete all instructors</a:t>
            </a:r>
          </a:p>
          <a:p>
            <a:pPr>
              <a:buNone/>
              <a:tabLst>
                <a:tab pos="1239441" algn="l"/>
                <a:tab pos="1975247" algn="l"/>
              </a:tabLst>
            </a:pPr>
            <a:r>
              <a:rPr lang="en-US" altLang="en-US" dirty="0"/>
              <a:t>		</a:t>
            </a:r>
            <a:r>
              <a:rPr lang="en-US" altLang="en-US" b="1" dirty="0"/>
              <a:t>delete from </a:t>
            </a:r>
            <a:r>
              <a:rPr lang="en-US" altLang="en-US" i="1" dirty="0"/>
              <a:t>instructor</a:t>
            </a:r>
            <a:r>
              <a:rPr lang="en-US" altLang="en-US" dirty="0">
                <a:latin typeface="Century Gothic" panose="020B0502020202020204" pitchFamily="34" charset="0"/>
              </a:rPr>
              <a:t> </a:t>
            </a:r>
          </a:p>
          <a:p>
            <a:pPr>
              <a:buNone/>
              <a:tabLst>
                <a:tab pos="1239441" algn="l"/>
                <a:tab pos="1975247" algn="l"/>
              </a:tabLst>
            </a:pPr>
            <a:endParaRPr lang="en-US" altLang="en-US" sz="600" dirty="0">
              <a:latin typeface="Century Gothic" panose="020B0502020202020204" pitchFamily="34" charset="0"/>
            </a:endParaRPr>
          </a:p>
          <a:p>
            <a:pPr>
              <a:tabLst>
                <a:tab pos="1239441" algn="l"/>
                <a:tab pos="1975247" algn="l"/>
              </a:tabLst>
            </a:pPr>
            <a:r>
              <a:rPr lang="en-US" altLang="en-US" dirty="0"/>
              <a:t>Delete all instructors from the Finance department</a:t>
            </a:r>
            <a:br>
              <a:rPr lang="en-US" altLang="en-US" dirty="0"/>
            </a:br>
            <a:r>
              <a:rPr lang="en-US" altLang="en-US" dirty="0"/>
              <a:t>                     </a:t>
            </a:r>
            <a:r>
              <a:rPr lang="en-US" altLang="en-US" b="1" dirty="0"/>
              <a:t>delete from </a:t>
            </a:r>
            <a:r>
              <a:rPr lang="en-US" altLang="en-US" i="1" dirty="0"/>
              <a:t>instructor</a:t>
            </a:r>
            <a:br>
              <a:rPr lang="en-US" altLang="en-US" i="1" dirty="0"/>
            </a:br>
            <a:r>
              <a:rPr lang="en-US" altLang="en-US" i="1" dirty="0"/>
              <a:t>                     </a:t>
            </a:r>
            <a:r>
              <a:rPr lang="en-US" altLang="en-US" b="1" dirty="0"/>
              <a:t>where </a:t>
            </a:r>
            <a:r>
              <a:rPr lang="en-US" altLang="en-US" i="1" dirty="0" err="1"/>
              <a:t>dept_name</a:t>
            </a:r>
            <a:r>
              <a:rPr lang="en-US" altLang="en-US" dirty="0"/>
              <a:t>= 'Finance’;</a:t>
            </a:r>
          </a:p>
          <a:p>
            <a:pPr>
              <a:buNone/>
              <a:tabLst>
                <a:tab pos="1239441" algn="l"/>
                <a:tab pos="1975247" algn="l"/>
              </a:tabLst>
            </a:pPr>
            <a:r>
              <a:rPr lang="en-US" altLang="en-US" sz="600" dirty="0"/>
              <a:t> </a:t>
            </a:r>
          </a:p>
          <a:p>
            <a:pPr>
              <a:tabLst>
                <a:tab pos="1239441" algn="l"/>
                <a:tab pos="1975247" algn="l"/>
              </a:tabLst>
            </a:pPr>
            <a:r>
              <a:rPr lang="en-US" altLang="en-US" i="1" dirty="0"/>
              <a:t>Delete all tuples in the instructor relation for those instructors associated with a department located in the Watson building.</a:t>
            </a:r>
          </a:p>
          <a:p>
            <a:pPr>
              <a:buNone/>
              <a:tabLst>
                <a:tab pos="1239441" algn="l"/>
                <a:tab pos="1975247" algn="l"/>
              </a:tabLst>
            </a:pPr>
            <a:r>
              <a:rPr lang="en-US" altLang="en-US" b="1" dirty="0"/>
              <a:t>	                     delete from </a:t>
            </a:r>
            <a:r>
              <a:rPr lang="en-US" altLang="en-US" i="1" dirty="0"/>
              <a:t>instructor</a:t>
            </a:r>
            <a:br>
              <a:rPr lang="en-US" altLang="en-US" i="1" dirty="0"/>
            </a:br>
            <a:r>
              <a:rPr lang="en-US" altLang="en-US" i="1" dirty="0"/>
              <a:t>                     </a:t>
            </a:r>
            <a:r>
              <a:rPr lang="en-US" altLang="en-US" b="1" dirty="0"/>
              <a:t>where </a:t>
            </a:r>
            <a:r>
              <a:rPr lang="en-US" altLang="en-US" i="1" dirty="0"/>
              <a:t>dept name </a:t>
            </a:r>
            <a:r>
              <a:rPr lang="en-US" altLang="en-US" b="1" dirty="0"/>
              <a:t>in </a:t>
            </a:r>
            <a:r>
              <a:rPr lang="en-US" altLang="en-US" dirty="0"/>
              <a:t>(</a:t>
            </a:r>
            <a:r>
              <a:rPr lang="en-US" altLang="en-US" b="1" dirty="0"/>
              <a:t>select </a:t>
            </a:r>
            <a:r>
              <a:rPr lang="en-US" altLang="en-US" i="1" dirty="0"/>
              <a:t>dept name</a:t>
            </a:r>
            <a:br>
              <a:rPr lang="en-US" altLang="en-US" i="1" dirty="0"/>
            </a:br>
            <a:r>
              <a:rPr lang="en-US" altLang="en-US" i="1" dirty="0"/>
              <a:t>                                                        </a:t>
            </a:r>
            <a:r>
              <a:rPr lang="en-US" altLang="en-US" b="1" dirty="0"/>
              <a:t>from </a:t>
            </a:r>
            <a:r>
              <a:rPr lang="en-US" altLang="en-US" i="1" dirty="0"/>
              <a:t>department</a:t>
            </a:r>
            <a:br>
              <a:rPr lang="en-US" altLang="en-US" i="1" dirty="0"/>
            </a:br>
            <a:r>
              <a:rPr lang="en-US" altLang="en-US" i="1" dirty="0"/>
              <a:t>                                                        </a:t>
            </a:r>
            <a:r>
              <a:rPr lang="en-US" altLang="en-US" b="1" dirty="0"/>
              <a:t>where </a:t>
            </a:r>
            <a:r>
              <a:rPr lang="en-US" altLang="en-US" i="1" dirty="0"/>
              <a:t>building </a:t>
            </a:r>
            <a:r>
              <a:rPr lang="en-US" altLang="en-US" dirty="0"/>
              <a:t>= 'Watson');</a:t>
            </a:r>
          </a:p>
          <a:p>
            <a:pPr>
              <a:tabLst>
                <a:tab pos="1239441" algn="l"/>
                <a:tab pos="1975247" algn="l"/>
              </a:tabLst>
            </a:pPr>
            <a:endParaRPr lang="en-US" altLang="en-US" dirty="0"/>
          </a:p>
        </p:txBody>
      </p:sp>
    </p:spTree>
    <p:extLst>
      <p:ext uri="{BB962C8B-B14F-4D97-AF65-F5344CB8AC3E}">
        <p14:creationId xmlns:p14="http://schemas.microsoft.com/office/powerpoint/2010/main" val="18996796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r>
              <a:rPr lang="en-US" altLang="en-US" dirty="0"/>
              <a:t>Deletion (Cont.)</a:t>
            </a:r>
          </a:p>
        </p:txBody>
      </p:sp>
      <p:sp>
        <p:nvSpPr>
          <p:cNvPr id="63490" name="Rectangle 3"/>
          <p:cNvSpPr>
            <a:spLocks noGrp="1" noChangeArrowheads="1"/>
          </p:cNvSpPr>
          <p:nvPr>
            <p:ph type="body" idx="1"/>
          </p:nvPr>
        </p:nvSpPr>
        <p:spPr>
          <a:xfrm>
            <a:off x="1719263" y="823104"/>
            <a:ext cx="5906834" cy="610790"/>
          </a:xfrm>
        </p:spPr>
        <p:txBody>
          <a:bodyPr/>
          <a:lstStyle/>
          <a:p>
            <a:pPr>
              <a:tabLst>
                <a:tab pos="1027510" algn="l"/>
                <a:tab pos="2355056" algn="l"/>
              </a:tabLst>
            </a:pPr>
            <a:r>
              <a:rPr lang="en-US" altLang="en-US" dirty="0"/>
              <a:t>Delete all instructors whose salary is less than the average salary of instructors</a:t>
            </a:r>
          </a:p>
          <a:p>
            <a:pPr>
              <a:tabLst>
                <a:tab pos="1027510" algn="l"/>
                <a:tab pos="2355056" algn="l"/>
              </a:tabLst>
            </a:pPr>
            <a:endParaRPr lang="en-US" altLang="en-US" dirty="0"/>
          </a:p>
          <a:p>
            <a:pPr>
              <a:tabLst>
                <a:tab pos="1027510" algn="l"/>
                <a:tab pos="2355056" algn="l"/>
              </a:tabLst>
            </a:pPr>
            <a:endParaRPr lang="en-US" altLang="en-US" dirty="0"/>
          </a:p>
          <a:p>
            <a:pPr>
              <a:tabLst>
                <a:tab pos="1027510" algn="l"/>
                <a:tab pos="2355056" algn="l"/>
              </a:tabLst>
            </a:pPr>
            <a:endParaRPr lang="en-US" altLang="en-US" dirty="0"/>
          </a:p>
          <a:p>
            <a:pPr lvl="1">
              <a:tabLst>
                <a:tab pos="1027510" algn="l"/>
                <a:tab pos="2355056" algn="l"/>
              </a:tabLst>
            </a:pPr>
            <a:r>
              <a:rPr lang="en-US" altLang="en-US" dirty="0"/>
              <a:t>Problem:  as we delete tuples from </a:t>
            </a:r>
            <a:r>
              <a:rPr lang="en-US" altLang="en-US" i="1" dirty="0"/>
              <a:t>instructor</a:t>
            </a:r>
            <a:r>
              <a:rPr lang="en-US" altLang="en-US" dirty="0"/>
              <a:t>, the average salary changes</a:t>
            </a:r>
          </a:p>
          <a:p>
            <a:pPr lvl="1">
              <a:tabLst>
                <a:tab pos="1027510" algn="l"/>
                <a:tab pos="2355056" algn="l"/>
              </a:tabLst>
            </a:pPr>
            <a:r>
              <a:rPr lang="en-US" altLang="en-US" dirty="0"/>
              <a:t>Solution used in SQL:</a:t>
            </a:r>
          </a:p>
          <a:p>
            <a:pPr marL="900113" lvl="2" indent="-257175">
              <a:buFont typeface="+mj-lt"/>
              <a:buAutoNum type="arabicPeriod"/>
              <a:tabLst>
                <a:tab pos="1027510" algn="l"/>
                <a:tab pos="2355056" algn="l"/>
              </a:tabLst>
            </a:pPr>
            <a:r>
              <a:rPr lang="en-US" altLang="en-US" dirty="0"/>
              <a:t>First, compute </a:t>
            </a:r>
            <a:r>
              <a:rPr lang="en-US" altLang="en-US" b="1" dirty="0" err="1"/>
              <a:t>avg</a:t>
            </a:r>
            <a:r>
              <a:rPr lang="en-US" altLang="en-US" dirty="0"/>
              <a:t> (salary) and find all tuples to delete</a:t>
            </a:r>
          </a:p>
          <a:p>
            <a:pPr marL="900113" lvl="2" indent="-257175">
              <a:buFont typeface="+mj-lt"/>
              <a:buAutoNum type="arabicPeriod"/>
              <a:tabLst>
                <a:tab pos="1027510" algn="l"/>
                <a:tab pos="2355056" algn="l"/>
              </a:tabLst>
            </a:pPr>
            <a:r>
              <a:rPr lang="en-US" altLang="en-US" dirty="0"/>
              <a:t>Next, delete all tuples found above (without recomputing </a:t>
            </a:r>
            <a:r>
              <a:rPr lang="en-US" altLang="en-US" b="1" dirty="0" err="1"/>
              <a:t>avg</a:t>
            </a:r>
            <a:r>
              <a:rPr lang="en-US" altLang="en-US" dirty="0"/>
              <a:t> or retesting the tuples)</a:t>
            </a:r>
          </a:p>
          <a:p>
            <a:pPr lvl="1">
              <a:tabLst>
                <a:tab pos="1027510" algn="l"/>
                <a:tab pos="2355056" algn="l"/>
              </a:tabLst>
            </a:pPr>
            <a:endParaRPr lang="en-US" altLang="en-US" dirty="0"/>
          </a:p>
        </p:txBody>
      </p:sp>
      <p:sp>
        <p:nvSpPr>
          <p:cNvPr id="63491" name="Text Box 4"/>
          <p:cNvSpPr txBox="1">
            <a:spLocks noChangeArrowheads="1"/>
          </p:cNvSpPr>
          <p:nvPr/>
        </p:nvSpPr>
        <p:spPr bwMode="auto">
          <a:xfrm>
            <a:off x="2288219" y="1269302"/>
            <a:ext cx="4789238"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delete from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&lt; (</a:t>
            </a: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41336696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a:xfrm>
            <a:off x="1870472" y="208360"/>
            <a:ext cx="6057900" cy="342900"/>
          </a:xfrm>
        </p:spPr>
        <p:txBody>
          <a:bodyPr/>
          <a:lstStyle/>
          <a:p>
            <a:r>
              <a:rPr lang="en-US" altLang="en-US" dirty="0"/>
              <a:t>Insertion</a:t>
            </a:r>
          </a:p>
        </p:txBody>
      </p:sp>
      <p:sp>
        <p:nvSpPr>
          <p:cNvPr id="64514" name="Rectangle 3"/>
          <p:cNvSpPr>
            <a:spLocks noGrp="1" noChangeArrowheads="1"/>
          </p:cNvSpPr>
          <p:nvPr>
            <p:ph type="body" idx="1"/>
          </p:nvPr>
        </p:nvSpPr>
        <p:spPr>
          <a:xfrm>
            <a:off x="1722269" y="851559"/>
            <a:ext cx="5739414" cy="3440382"/>
          </a:xfrm>
        </p:spPr>
        <p:txBody>
          <a:bodyPr/>
          <a:lstStyle/>
          <a:p>
            <a:pPr>
              <a:tabLst>
                <a:tab pos="903685" algn="l"/>
                <a:tab pos="1418035" algn="l"/>
              </a:tabLst>
            </a:pPr>
            <a:r>
              <a:rPr lang="en-US" altLang="en-US" dirty="0"/>
              <a:t>Add a new tuple to </a:t>
            </a:r>
            <a:r>
              <a:rPr lang="en-US" altLang="en-US" i="1" dirty="0"/>
              <a:t>course</a:t>
            </a:r>
          </a:p>
          <a:p>
            <a:pPr>
              <a:buNone/>
              <a:tabLst>
                <a:tab pos="903685" algn="l"/>
                <a:tab pos="1418035" algn="l"/>
              </a:tabLst>
            </a:pPr>
            <a:r>
              <a:rPr lang="en-US" altLang="en-US" b="1" dirty="0"/>
              <a:t>	      insert into </a:t>
            </a:r>
            <a:r>
              <a:rPr lang="en-US" altLang="en-US" i="1" dirty="0"/>
              <a:t>course</a:t>
            </a:r>
            <a:br>
              <a:rPr lang="en-US" altLang="en-US" i="1" dirty="0"/>
            </a:br>
            <a:r>
              <a:rPr lang="en-US" altLang="en-US" i="1"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or equivalently</a:t>
            </a:r>
            <a:br>
              <a:rPr lang="en-US" altLang="en-US" dirty="0"/>
            </a:br>
            <a:r>
              <a:rPr lang="en-US" altLang="en-US" sz="600" dirty="0"/>
              <a:t> </a:t>
            </a:r>
          </a:p>
          <a:p>
            <a:pPr>
              <a:buNone/>
              <a:tabLst>
                <a:tab pos="903685" algn="l"/>
                <a:tab pos="1418035" algn="l"/>
              </a:tabLst>
            </a:pPr>
            <a:r>
              <a:rPr lang="en-US" altLang="en-US" dirty="0"/>
              <a:t>           </a:t>
            </a:r>
            <a:r>
              <a:rPr lang="en-US" altLang="en-US" b="1" dirty="0"/>
              <a:t>insert into </a:t>
            </a:r>
            <a:r>
              <a:rPr lang="en-US" altLang="en-US" i="1" dirty="0"/>
              <a:t>course </a:t>
            </a:r>
            <a:r>
              <a:rPr lang="en-US" altLang="en-US" dirty="0"/>
              <a:t>(</a:t>
            </a:r>
            <a:r>
              <a:rPr lang="en-US" altLang="en-US" i="1" dirty="0" err="1"/>
              <a:t>course_id</a:t>
            </a:r>
            <a:r>
              <a:rPr lang="en-US" altLang="en-US" dirty="0"/>
              <a:t>, </a:t>
            </a:r>
            <a:r>
              <a:rPr lang="en-US" altLang="en-US" i="1" dirty="0"/>
              <a:t>title</a:t>
            </a:r>
            <a:r>
              <a:rPr lang="en-US" altLang="en-US" dirty="0"/>
              <a:t>, </a:t>
            </a:r>
            <a:r>
              <a:rPr lang="en-US" altLang="en-US" i="1" dirty="0" err="1"/>
              <a:t>dept_name</a:t>
            </a:r>
            <a:r>
              <a:rPr lang="en-US" altLang="en-US" dirty="0"/>
              <a:t>, </a:t>
            </a:r>
            <a:r>
              <a:rPr lang="en-US" altLang="en-US" i="1" dirty="0"/>
              <a:t>credits</a:t>
            </a:r>
            <a:r>
              <a:rPr lang="en-US" altLang="en-US" dirty="0"/>
              <a:t>)</a:t>
            </a:r>
            <a:br>
              <a:rPr lang="en-US" altLang="en-US" dirty="0"/>
            </a:br>
            <a:r>
              <a:rPr lang="en-US" altLang="en-US"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Add a new tuple to </a:t>
            </a:r>
            <a:r>
              <a:rPr lang="en-US" altLang="en-US" i="1" dirty="0"/>
              <a:t>student  </a:t>
            </a:r>
            <a:r>
              <a:rPr lang="en-US" altLang="en-US" dirty="0"/>
              <a:t>with </a:t>
            </a:r>
            <a:r>
              <a:rPr lang="en-US" altLang="en-US" i="1" dirty="0"/>
              <a:t>tot_creds </a:t>
            </a:r>
            <a:r>
              <a:rPr lang="en-US" altLang="en-US" dirty="0"/>
              <a:t>set to null</a:t>
            </a:r>
          </a:p>
          <a:p>
            <a:pPr>
              <a:buNone/>
              <a:tabLst>
                <a:tab pos="903685" algn="l"/>
                <a:tab pos="1418035" algn="l"/>
              </a:tabLst>
            </a:pPr>
            <a:r>
              <a:rPr lang="en-US" altLang="en-US" b="1" dirty="0"/>
              <a:t>	      insert into </a:t>
            </a:r>
            <a:r>
              <a:rPr lang="en-US" altLang="en-US" i="1" dirty="0"/>
              <a:t>student</a:t>
            </a:r>
            <a:br>
              <a:rPr lang="en-US" altLang="en-US" i="1" dirty="0"/>
            </a:br>
            <a:r>
              <a:rPr lang="en-US" altLang="en-US" i="1" dirty="0"/>
              <a:t>             </a:t>
            </a:r>
            <a:r>
              <a:rPr lang="en-US" altLang="en-US" b="1" dirty="0"/>
              <a:t>values </a:t>
            </a:r>
            <a:r>
              <a:rPr lang="en-US" altLang="en-US" dirty="0"/>
              <a:t>('3003', 'Green', 'Finance', </a:t>
            </a:r>
            <a:r>
              <a:rPr lang="en-US" altLang="en-US" i="1" dirty="0"/>
              <a:t>null</a:t>
            </a:r>
            <a:r>
              <a:rPr lang="en-US" altLang="en-US" dirty="0"/>
              <a:t>);</a:t>
            </a:r>
          </a:p>
          <a:p>
            <a:pPr>
              <a:buNone/>
              <a:tabLst>
                <a:tab pos="903685" algn="l"/>
                <a:tab pos="1418035" algn="l"/>
              </a:tabLst>
            </a:pPr>
            <a:endParaRPr lang="en-US" altLang="en-US" dirty="0"/>
          </a:p>
        </p:txBody>
      </p:sp>
    </p:spTree>
    <p:extLst>
      <p:ext uri="{BB962C8B-B14F-4D97-AF65-F5344CB8AC3E}">
        <p14:creationId xmlns:p14="http://schemas.microsoft.com/office/powerpoint/2010/main" val="35604286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a:xfrm>
            <a:off x="1809750" y="184547"/>
            <a:ext cx="6043613" cy="342900"/>
          </a:xfrm>
        </p:spPr>
        <p:txBody>
          <a:bodyPr/>
          <a:lstStyle/>
          <a:p>
            <a:r>
              <a:rPr lang="en-US" altLang="en-US" dirty="0"/>
              <a:t>Insertion (Cont.)</a:t>
            </a:r>
          </a:p>
        </p:txBody>
      </p:sp>
      <p:sp>
        <p:nvSpPr>
          <p:cNvPr id="65538" name="Rectangle 3"/>
          <p:cNvSpPr>
            <a:spLocks noGrp="1" noChangeArrowheads="1"/>
          </p:cNvSpPr>
          <p:nvPr>
            <p:ph type="body" idx="1"/>
          </p:nvPr>
        </p:nvSpPr>
        <p:spPr>
          <a:xfrm>
            <a:off x="1735585" y="829866"/>
            <a:ext cx="5671055" cy="3806142"/>
          </a:xfrm>
        </p:spPr>
        <p:txBody>
          <a:bodyPr/>
          <a:lstStyle/>
          <a:p>
            <a:pPr>
              <a:tabLst>
                <a:tab pos="681038" algn="l"/>
              </a:tabLst>
            </a:pPr>
            <a:r>
              <a:rPr lang="en-US" altLang="en-US" dirty="0"/>
              <a:t>Make each student in the Music department who has earned more than 144 credit hours an instructor in the Music department with a salary of  $18,000.</a:t>
            </a:r>
          </a:p>
          <a:p>
            <a:pPr>
              <a:buNone/>
              <a:tabLst>
                <a:tab pos="681038" algn="l"/>
              </a:tabLst>
            </a:pPr>
            <a:r>
              <a:rPr lang="en-US" altLang="en-US" dirty="0"/>
              <a:t>	    </a:t>
            </a:r>
            <a:r>
              <a:rPr lang="en-US" altLang="en-US" b="1" dirty="0"/>
              <a:t>insert into </a:t>
            </a:r>
            <a:r>
              <a:rPr lang="en-US" altLang="en-US" i="1" dirty="0"/>
              <a:t>instructor</a:t>
            </a:r>
            <a:br>
              <a:rPr lang="en-US" altLang="en-US" i="1" dirty="0"/>
            </a:br>
            <a:r>
              <a:rPr lang="en-US" altLang="en-US" i="1" dirty="0"/>
              <a:t>	</a:t>
            </a:r>
            <a:r>
              <a:rPr lang="en-US" altLang="en-US" b="1" dirty="0"/>
              <a:t>select </a:t>
            </a:r>
            <a:r>
              <a:rPr lang="en-US" altLang="en-US" i="1" dirty="0"/>
              <a:t>ID, name, dept_name, 18000</a:t>
            </a:r>
            <a:br>
              <a:rPr lang="en-US" altLang="en-US" i="1" dirty="0"/>
            </a:br>
            <a:r>
              <a:rPr lang="en-US" altLang="en-US" i="1" dirty="0"/>
              <a:t>         </a:t>
            </a:r>
            <a:r>
              <a:rPr lang="en-US" altLang="en-US" b="1" dirty="0"/>
              <a:t>from </a:t>
            </a:r>
            <a:r>
              <a:rPr lang="en-US" altLang="en-US" i="1" dirty="0"/>
              <a:t>  student </a:t>
            </a:r>
            <a:br>
              <a:rPr lang="en-US" altLang="en-US" i="1" dirty="0"/>
            </a:br>
            <a:r>
              <a:rPr lang="en-US" altLang="en-US" i="1" dirty="0"/>
              <a:t>         </a:t>
            </a:r>
            <a:r>
              <a:rPr lang="en-US" altLang="en-US" b="1" dirty="0"/>
              <a:t>where </a:t>
            </a:r>
            <a:r>
              <a:rPr lang="en-US" altLang="en-US" i="1" dirty="0"/>
              <a:t>  dept_name = '</a:t>
            </a:r>
            <a:r>
              <a:rPr lang="en-US" altLang="en-US" dirty="0"/>
              <a:t>Music' </a:t>
            </a:r>
            <a:r>
              <a:rPr lang="en-US" altLang="en-US" b="1" dirty="0"/>
              <a:t>and </a:t>
            </a:r>
            <a:r>
              <a:rPr lang="en-US" altLang="en-US" i="1" dirty="0" err="1"/>
              <a:t>total_cred</a:t>
            </a:r>
            <a:r>
              <a:rPr lang="en-US" altLang="en-US" b="1" dirty="0"/>
              <a:t> </a:t>
            </a:r>
            <a:r>
              <a:rPr lang="en-US" altLang="en-US" dirty="0"/>
              <a:t>&gt;</a:t>
            </a:r>
            <a:r>
              <a:rPr lang="en-US" altLang="en-US" b="1" dirty="0"/>
              <a:t> </a:t>
            </a:r>
            <a:r>
              <a:rPr lang="en-US" altLang="en-US" dirty="0"/>
              <a:t>144;</a:t>
            </a:r>
            <a:endParaRPr lang="en-US" altLang="en-US" i="1" dirty="0"/>
          </a:p>
          <a:p>
            <a:pPr>
              <a:buNone/>
              <a:tabLst>
                <a:tab pos="681038" algn="l"/>
              </a:tabLst>
            </a:pPr>
            <a:r>
              <a:rPr lang="en-US" altLang="en-US" sz="600" i="1" dirty="0"/>
              <a:t> </a:t>
            </a:r>
          </a:p>
          <a:p>
            <a:pPr>
              <a:tabLst>
                <a:tab pos="681038" algn="l"/>
              </a:tabLst>
            </a:pPr>
            <a:r>
              <a:rPr lang="en-US" altLang="en-US" dirty="0"/>
              <a:t>The </a:t>
            </a:r>
            <a:r>
              <a:rPr lang="en-US" altLang="en-US" b="1" dirty="0"/>
              <a:t>select from where</a:t>
            </a:r>
            <a:r>
              <a:rPr lang="en-US" altLang="en-US" dirty="0"/>
              <a:t> statement is evaluated fully before any of its results are inserted into the relation.  </a:t>
            </a:r>
          </a:p>
          <a:p>
            <a:pPr>
              <a:buNone/>
              <a:tabLst>
                <a:tab pos="681038" algn="l"/>
              </a:tabLst>
            </a:pPr>
            <a:r>
              <a:rPr lang="en-US" altLang="en-US" dirty="0"/>
              <a:t>     Otherwise queries like</a:t>
            </a:r>
          </a:p>
          <a:p>
            <a:pPr>
              <a:buNone/>
              <a:tabLst>
                <a:tab pos="681038" algn="l"/>
              </a:tabLst>
            </a:pPr>
            <a:r>
              <a:rPr lang="en-US" altLang="en-US" dirty="0"/>
              <a:t>       	</a:t>
            </a:r>
            <a:r>
              <a:rPr lang="en-US" altLang="en-US" b="1" dirty="0"/>
              <a:t>insert into</a:t>
            </a:r>
            <a:r>
              <a:rPr lang="en-US" altLang="en-US" dirty="0"/>
              <a:t> </a:t>
            </a:r>
            <a:r>
              <a:rPr lang="en-US" altLang="en-US" i="1" dirty="0"/>
              <a:t>table</a:t>
            </a:r>
            <a:r>
              <a:rPr lang="en-US" altLang="en-US" dirty="0"/>
              <a:t>1 </a:t>
            </a:r>
            <a:r>
              <a:rPr lang="en-US" altLang="en-US" b="1" dirty="0"/>
              <a:t>select</a:t>
            </a:r>
            <a:r>
              <a:rPr lang="en-US" altLang="en-US" dirty="0"/>
              <a:t> * </a:t>
            </a:r>
            <a:r>
              <a:rPr lang="en-US" altLang="en-US" b="1" dirty="0"/>
              <a:t>from</a:t>
            </a:r>
            <a:r>
              <a:rPr lang="en-US" altLang="en-US" dirty="0"/>
              <a:t> </a:t>
            </a:r>
            <a:r>
              <a:rPr lang="en-US" altLang="en-US" i="1" dirty="0"/>
              <a:t>table</a:t>
            </a:r>
            <a:r>
              <a:rPr lang="en-US" altLang="en-US" dirty="0"/>
              <a:t>1</a:t>
            </a:r>
          </a:p>
          <a:p>
            <a:pPr>
              <a:buNone/>
              <a:tabLst>
                <a:tab pos="681038" algn="l"/>
              </a:tabLst>
            </a:pPr>
            <a:r>
              <a:rPr lang="en-US" altLang="en-US" dirty="0"/>
              <a:t>       would cause problem</a:t>
            </a:r>
          </a:p>
        </p:txBody>
      </p:sp>
    </p:spTree>
    <p:extLst>
      <p:ext uri="{BB962C8B-B14F-4D97-AF65-F5344CB8AC3E}">
        <p14:creationId xmlns:p14="http://schemas.microsoft.com/office/powerpoint/2010/main" val="1788365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028E6-6F77-416E-4010-F34E0C2081C1}"/>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6BB7516-5018-6F1B-72CD-424934B1A1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24155024-AE77-2D4C-65B4-07250D25E78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2E6D89A-5368-FEAD-6D6C-B744E2AE48B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EEC8A75-3C73-B0CC-9E7B-4E2233D936A0}"/>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ER Modeling</a:t>
            </a:r>
          </a:p>
        </p:txBody>
      </p:sp>
      <p:sp>
        <p:nvSpPr>
          <p:cNvPr id="9" name="TextBox 9">
            <a:extLst>
              <a:ext uri="{FF2B5EF4-FFF2-40B4-BE49-F238E27FC236}">
                <a16:creationId xmlns:a16="http://schemas.microsoft.com/office/drawing/2014/main" id="{121DC0CE-0943-584B-D296-2D70CA32F4B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2: ER, Relational, SQL (I)			© Donald F. Ferguson, 2024</a:t>
            </a:r>
            <a:endParaRPr lang="en-US" altLang="en-US" sz="800" i="1" dirty="0">
              <a:solidFill>
                <a:schemeClr val="bg1"/>
              </a:solidFill>
            </a:endParaRPr>
          </a:p>
        </p:txBody>
      </p:sp>
    </p:spTree>
    <p:extLst>
      <p:ext uri="{BB962C8B-B14F-4D97-AF65-F5344CB8AC3E}">
        <p14:creationId xmlns:p14="http://schemas.microsoft.com/office/powerpoint/2010/main" val="3661720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a:t>
            </a:r>
          </a:p>
        </p:txBody>
      </p:sp>
      <p:sp>
        <p:nvSpPr>
          <p:cNvPr id="66562" name="Rectangle 3"/>
          <p:cNvSpPr>
            <a:spLocks noGrp="1" noChangeArrowheads="1"/>
          </p:cNvSpPr>
          <p:nvPr>
            <p:ph type="body" idx="1"/>
          </p:nvPr>
        </p:nvSpPr>
        <p:spPr>
          <a:xfrm>
            <a:off x="1728926" y="829009"/>
            <a:ext cx="5726097" cy="3657600"/>
          </a:xfrm>
        </p:spPr>
        <p:txBody>
          <a:bodyPr/>
          <a:lstStyle/>
          <a:p>
            <a:pPr>
              <a:tabLst>
                <a:tab pos="1752600" algn="l"/>
              </a:tabLst>
            </a:pPr>
            <a:r>
              <a:rPr lang="en-US" altLang="en-US" dirty="0"/>
              <a:t>Give  a  5% salary raise to all instructors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p>
          <a:p>
            <a:pPr>
              <a:tabLst>
                <a:tab pos="1752600" algn="l"/>
              </a:tabLst>
            </a:pPr>
            <a:r>
              <a:rPr lang="en-US" altLang="en-US" dirty="0"/>
              <a:t>Give  a 5% salary raise to those instructors who earn less than 70000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70000;</a:t>
            </a:r>
          </a:p>
          <a:p>
            <a:pPr>
              <a:tabLst>
                <a:tab pos="1752600" algn="l"/>
              </a:tabLst>
            </a:pPr>
            <a:r>
              <a:rPr lang="en-US" altLang="en-US" dirty="0"/>
              <a:t>Give  a 5% salary raise to instructors whose salary is less than average</a:t>
            </a:r>
          </a:p>
          <a:p>
            <a:pPr>
              <a:buNone/>
              <a:tabLst>
                <a:tab pos="1752600" algn="l"/>
              </a:tabLst>
            </a:pPr>
            <a:r>
              <a:rPr lang="en-US" altLang="en-US" b="1" dirty="0">
                <a:sym typeface="Symbol" panose="05050102010706020507" pitchFamily="18" charset="2"/>
              </a:rPr>
              <a:t>                          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a:t>
            </a:r>
            <a:r>
              <a:rPr lang="en-US" altLang="en-US" b="1" dirty="0">
                <a:sym typeface="Symbol" panose="05050102010706020507" pitchFamily="18" charset="2"/>
              </a:rPr>
              <a:t>select </a:t>
            </a:r>
            <a:r>
              <a:rPr lang="en-US" altLang="en-US" b="1" dirty="0" err="1">
                <a:sym typeface="Symbol" panose="05050102010706020507" pitchFamily="18" charset="2"/>
              </a:rPr>
              <a:t>avg</a:t>
            </a:r>
            <a:r>
              <a:rPr lang="en-US" altLang="en-US" b="1" dirty="0">
                <a:sym typeface="Symbol" panose="05050102010706020507" pitchFamily="18" charset="2"/>
              </a:rPr>
              <a:t> </a:t>
            </a:r>
            <a:r>
              <a:rPr lang="en-US" altLang="en-US" dirty="0">
                <a:sym typeface="Symbol" panose="05050102010706020507" pitchFamily="18" charset="2"/>
              </a:rPr>
              <a:t>(salary)</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from </a:t>
            </a:r>
            <a:r>
              <a:rPr lang="en-US" altLang="en-US" i="1" dirty="0">
                <a:sym typeface="Symbol" panose="05050102010706020507" pitchFamily="18" charset="2"/>
              </a:rPr>
              <a:t>instructor</a:t>
            </a:r>
            <a:r>
              <a:rPr lang="en-US" altLang="en-US" dirty="0">
                <a:sym typeface="Symbol" panose="05050102010706020507" pitchFamily="18" charset="2"/>
              </a:rPr>
              <a:t>);</a:t>
            </a:r>
          </a:p>
          <a:p>
            <a:pPr>
              <a:tabLst>
                <a:tab pos="1752600"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6320047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 (Cont.)</a:t>
            </a:r>
          </a:p>
        </p:txBody>
      </p:sp>
      <p:sp>
        <p:nvSpPr>
          <p:cNvPr id="66562" name="Rectangle 3"/>
          <p:cNvSpPr>
            <a:spLocks noGrp="1" noChangeArrowheads="1"/>
          </p:cNvSpPr>
          <p:nvPr>
            <p:ph type="body" idx="1"/>
          </p:nvPr>
        </p:nvSpPr>
        <p:spPr>
          <a:xfrm>
            <a:off x="1728928" y="825624"/>
            <a:ext cx="5726096" cy="2959993"/>
          </a:xfrm>
        </p:spPr>
        <p:txBody>
          <a:bodyPr/>
          <a:lstStyle/>
          <a:p>
            <a:pPr>
              <a:tabLst>
                <a:tab pos="1752600" algn="l"/>
              </a:tabLst>
            </a:pPr>
            <a:r>
              <a:rPr lang="en-US" altLang="en-US" dirty="0"/>
              <a:t>Increase salaries of instructors whose salary is over $100,000 by 3%, and all others by a 5% </a:t>
            </a:r>
          </a:p>
          <a:p>
            <a:pPr lvl="1">
              <a:tabLst>
                <a:tab pos="1752600" algn="l"/>
              </a:tabLst>
            </a:pPr>
            <a:r>
              <a:rPr lang="en-US" altLang="en-US" dirty="0"/>
              <a:t>Write two </a:t>
            </a:r>
            <a:r>
              <a:rPr lang="en-US" altLang="en-US" b="1" dirty="0"/>
              <a:t>update </a:t>
            </a:r>
            <a:r>
              <a:rPr lang="en-US" altLang="en-US" dirty="0"/>
              <a:t>statements: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1.03</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&gt; 100000;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100000;</a:t>
            </a:r>
          </a:p>
          <a:p>
            <a:pPr lvl="1">
              <a:tabLst>
                <a:tab pos="1752600" algn="l"/>
              </a:tabLst>
            </a:pPr>
            <a:r>
              <a:rPr lang="en-US" altLang="en-US" dirty="0">
                <a:sym typeface="Symbol" panose="05050102010706020507" pitchFamily="18" charset="2"/>
              </a:rPr>
              <a:t>The order is important</a:t>
            </a:r>
          </a:p>
          <a:p>
            <a:pPr lvl="1">
              <a:tabLst>
                <a:tab pos="1752600" algn="l"/>
              </a:tabLst>
            </a:pPr>
            <a:r>
              <a:rPr lang="en-US" altLang="en-US" dirty="0">
                <a:sym typeface="Symbol" panose="05050102010706020507" pitchFamily="18" charset="2"/>
              </a:rPr>
              <a:t>Can be done better using the </a:t>
            </a:r>
            <a:r>
              <a:rPr lang="en-US" altLang="en-US" b="1" dirty="0">
                <a:sym typeface="Symbol" panose="05050102010706020507" pitchFamily="18" charset="2"/>
              </a:rPr>
              <a:t>case </a:t>
            </a:r>
            <a:r>
              <a:rPr lang="en-US" altLang="en-US" dirty="0">
                <a:sym typeface="Symbol" panose="05050102010706020507" pitchFamily="18" charset="2"/>
              </a:rPr>
              <a:t>statement (next slide)</a:t>
            </a:r>
          </a:p>
        </p:txBody>
      </p:sp>
    </p:spTree>
    <p:extLst>
      <p:ext uri="{BB962C8B-B14F-4D97-AF65-F5344CB8AC3E}">
        <p14:creationId xmlns:p14="http://schemas.microsoft.com/office/powerpoint/2010/main" val="24090441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82BC2-DA6D-F05D-6C24-43F18058838C}"/>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2830C3B8-F357-0C99-DA7A-775FBDFE13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8F706FB2-35EA-4271-4925-60803C7D9A8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5F662D0D-DAC7-974F-AD53-B23702D7697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4318488-6B87-9C44-53E2-367A8B27F3C0}"/>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prstClr val="white"/>
                </a:solidFill>
                <a:effectLst/>
                <a:uLnTx/>
                <a:uFillTx/>
                <a:latin typeface="Calibri" charset="0"/>
                <a:ea typeface="ＭＳ Ｐゴシック" charset="-128"/>
                <a:cs typeface="+mn-cs"/>
              </a:rPr>
              <a:t>Time for Some Hands On?</a:t>
            </a:r>
          </a:p>
        </p:txBody>
      </p:sp>
      <p:sp>
        <p:nvSpPr>
          <p:cNvPr id="9" name="TextBox 9">
            <a:extLst>
              <a:ext uri="{FF2B5EF4-FFF2-40B4-BE49-F238E27FC236}">
                <a16:creationId xmlns:a16="http://schemas.microsoft.com/office/drawing/2014/main" id="{D34CE0EC-35DF-5C37-92F7-B21E4B740506}"/>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2: ER, Relational, SQL (I)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181218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D068D-F4A8-424A-1587-AAFAC4185B97}"/>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29279592-A533-C084-5D83-1829EA807F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0F97DFD4-F223-F62F-E59B-AA00E53A07A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5117FA28-3B30-D418-57CB-A9A3D68E9A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405AC2B9-D70E-8000-152B-68F084EAA644}"/>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prstClr val="white"/>
                </a:solidFill>
                <a:effectLst/>
                <a:uLnTx/>
                <a:uFillTx/>
                <a:latin typeface="Calibri" charset="0"/>
                <a:ea typeface="ＭＳ Ｐゴシック" charset="-128"/>
                <a:cs typeface="+mn-cs"/>
              </a:rPr>
              <a:t>Homework </a:t>
            </a:r>
            <a:r>
              <a:rPr kumimoji="0" lang="en-US" altLang="en-US" sz="3600" b="0" i="0" u="none" strike="noStrike" kern="1200" cap="none" spc="0" normalizeH="0" baseline="0" noProof="0" dirty="0">
                <a:ln>
                  <a:noFill/>
                </a:ln>
                <a:solidFill>
                  <a:prstClr val="white"/>
                </a:solidFill>
                <a:effectLst/>
                <a:uLnTx/>
                <a:uFillTx/>
                <a:latin typeface="Calibri" charset="0"/>
                <a:ea typeface="ＭＳ Ｐゴシック" charset="-128"/>
                <a:cs typeface="+mn-cs"/>
                <a:sym typeface="Wingdings" pitchFamily="2" charset="2"/>
              </a:rPr>
              <a:t> Incremental Project</a:t>
            </a:r>
            <a:endParaRPr kumimoji="0" lang="en-US" altLang="en-US" sz="36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989642FA-5CB7-531B-C38A-8B48137E24A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W4111_003_2024_3: Lecture 2: ER, Relational, SQL (I)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655870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E3A99E-27A1-F8AA-539E-B4D6A047ED80}"/>
              </a:ext>
            </a:extLst>
          </p:cNvPr>
          <p:cNvSpPr>
            <a:spLocks noGrp="1"/>
          </p:cNvSpPr>
          <p:nvPr>
            <p:ph type="title"/>
          </p:nvPr>
        </p:nvSpPr>
        <p:spPr/>
        <p:txBody>
          <a:bodyPr/>
          <a:lstStyle/>
          <a:p>
            <a:r>
              <a:rPr lang="en-US" dirty="0"/>
              <a:t>HWs </a:t>
            </a:r>
            <a:r>
              <a:rPr lang="en-US" dirty="0">
                <a:sym typeface="Wingdings" pitchFamily="2" charset="2"/>
              </a:rPr>
              <a:t> Incremental Project</a:t>
            </a:r>
            <a:endParaRPr lang="en-US" dirty="0"/>
          </a:p>
        </p:txBody>
      </p:sp>
      <p:pic>
        <p:nvPicPr>
          <p:cNvPr id="4" name="Picture 3">
            <a:extLst>
              <a:ext uri="{FF2B5EF4-FFF2-40B4-BE49-F238E27FC236}">
                <a16:creationId xmlns:a16="http://schemas.microsoft.com/office/drawing/2014/main" id="{9611BB32-FB0F-9606-6F7D-AF2650F1A7DF}"/>
              </a:ext>
            </a:extLst>
          </p:cNvPr>
          <p:cNvPicPr>
            <a:picLocks noChangeAspect="1"/>
          </p:cNvPicPr>
          <p:nvPr/>
        </p:nvPicPr>
        <p:blipFill>
          <a:blip r:embed="rId2"/>
          <a:stretch>
            <a:fillRect/>
          </a:stretch>
        </p:blipFill>
        <p:spPr>
          <a:xfrm>
            <a:off x="76200" y="586401"/>
            <a:ext cx="6477000" cy="3816033"/>
          </a:xfrm>
          <a:prstGeom prst="rect">
            <a:avLst/>
          </a:prstGeom>
        </p:spPr>
      </p:pic>
      <p:sp>
        <p:nvSpPr>
          <p:cNvPr id="5" name="TextBox 4">
            <a:extLst>
              <a:ext uri="{FF2B5EF4-FFF2-40B4-BE49-F238E27FC236}">
                <a16:creationId xmlns:a16="http://schemas.microsoft.com/office/drawing/2014/main" id="{72B80163-BEEF-12D4-FA53-9A96A02B59B7}"/>
              </a:ext>
            </a:extLst>
          </p:cNvPr>
          <p:cNvSpPr txBox="1"/>
          <p:nvPr/>
        </p:nvSpPr>
        <p:spPr>
          <a:xfrm>
            <a:off x="6594687" y="742950"/>
            <a:ext cx="2497928" cy="3754874"/>
          </a:xfrm>
          <a:prstGeom prst="rect">
            <a:avLst/>
          </a:prstGeom>
          <a:noFill/>
        </p:spPr>
        <p:txBody>
          <a:bodyPr wrap="none" rtlCol="0">
            <a:spAutoFit/>
          </a:bodyPr>
          <a:lstStyle/>
          <a:p>
            <a:r>
              <a:rPr lang="en-US" sz="1400" dirty="0"/>
              <a:t>Programming track will build</a:t>
            </a:r>
            <a:br>
              <a:rPr lang="en-US" sz="1400" dirty="0"/>
            </a:br>
            <a:r>
              <a:rPr lang="en-US" sz="1400" dirty="0"/>
              <a:t>a simple, interactive web</a:t>
            </a:r>
            <a:br>
              <a:rPr lang="en-US" sz="1400" dirty="0"/>
            </a:br>
            <a:r>
              <a:rPr lang="en-US" sz="1400" dirty="0"/>
              <a:t>application.</a:t>
            </a:r>
          </a:p>
          <a:p>
            <a:endParaRPr lang="en-US" sz="1400" dirty="0"/>
          </a:p>
          <a:p>
            <a:r>
              <a:rPr lang="en-US" sz="1400" dirty="0"/>
              <a:t>Non-programming track will</a:t>
            </a:r>
            <a:br>
              <a:rPr lang="en-US" sz="1400" dirty="0"/>
            </a:br>
            <a:r>
              <a:rPr lang="en-US" sz="1400" dirty="0"/>
              <a:t>build a simple data engineering</a:t>
            </a:r>
            <a:br>
              <a:rPr lang="en-US" sz="1400" dirty="0"/>
            </a:br>
            <a:r>
              <a:rPr lang="en-US" sz="1400" dirty="0"/>
              <a:t>and insight system.</a:t>
            </a:r>
          </a:p>
          <a:p>
            <a:endParaRPr lang="en-US" sz="1400" dirty="0"/>
          </a:p>
          <a:p>
            <a:r>
              <a:rPr lang="en-US" sz="1400" dirty="0"/>
              <a:t>The TAs and I will provide much</a:t>
            </a:r>
            <a:br>
              <a:rPr lang="en-US" sz="1400" dirty="0"/>
            </a:br>
            <a:r>
              <a:rPr lang="en-US" sz="1400" dirty="0"/>
              <a:t>of the infrastructure and</a:t>
            </a:r>
            <a:br>
              <a:rPr lang="en-US" sz="1400" dirty="0"/>
            </a:br>
            <a:r>
              <a:rPr lang="en-US" sz="1400" dirty="0"/>
              <a:t>environment starter/templates.</a:t>
            </a:r>
          </a:p>
          <a:p>
            <a:endParaRPr lang="en-US" sz="1400" dirty="0"/>
          </a:p>
          <a:p>
            <a:r>
              <a:rPr lang="en-US" sz="1400" dirty="0"/>
              <a:t>You will define small individual</a:t>
            </a:r>
            <a:br>
              <a:rPr lang="en-US" sz="1400" dirty="0"/>
            </a:br>
            <a:r>
              <a:rPr lang="en-US" sz="1400" dirty="0"/>
              <a:t>projects/scenarios and pick</a:t>
            </a:r>
            <a:br>
              <a:rPr lang="en-US" sz="1400" dirty="0"/>
            </a:br>
            <a:r>
              <a:rPr lang="en-US" sz="1400" dirty="0"/>
              <a:t>the data sets.</a:t>
            </a:r>
          </a:p>
          <a:p>
            <a:endParaRPr lang="en-US" sz="1400" dirty="0"/>
          </a:p>
          <a:p>
            <a:r>
              <a:rPr lang="en-US" sz="1400" dirty="0"/>
              <a:t>We will do worked examples.</a:t>
            </a:r>
          </a:p>
        </p:txBody>
      </p:sp>
    </p:spTree>
    <p:extLst>
      <p:ext uri="{BB962C8B-B14F-4D97-AF65-F5344CB8AC3E}">
        <p14:creationId xmlns:p14="http://schemas.microsoft.com/office/powerpoint/2010/main" val="1444330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40592-C106-93E7-9668-7498F84D3AFC}"/>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6849EA1D-9DF0-F7C6-8F83-FB99575F7A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4D2840D-97DE-3190-D74F-6559D715547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CE762A60-3EB8-BC78-0ED6-DE63820F131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4F92E874-9729-49A3-5DBA-BD9F8AF2EFEC}"/>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Wrap Up</a:t>
            </a:r>
          </a:p>
        </p:txBody>
      </p:sp>
      <p:sp>
        <p:nvSpPr>
          <p:cNvPr id="9" name="TextBox 9">
            <a:extLst>
              <a:ext uri="{FF2B5EF4-FFF2-40B4-BE49-F238E27FC236}">
                <a16:creationId xmlns:a16="http://schemas.microsoft.com/office/drawing/2014/main" id="{B411F8F4-DE0B-C9A7-6039-E31BCD89DA7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2: ER, Relational, SQL (I)			© Donald F. Ferguson, 2024</a:t>
            </a:r>
            <a:endParaRPr lang="en-US" altLang="en-US" sz="800" i="1" dirty="0">
              <a:solidFill>
                <a:schemeClr val="bg1"/>
              </a:solidFill>
            </a:endParaRPr>
          </a:p>
        </p:txBody>
      </p:sp>
    </p:spTree>
    <p:extLst>
      <p:ext uri="{BB962C8B-B14F-4D97-AF65-F5344CB8AC3E}">
        <p14:creationId xmlns:p14="http://schemas.microsoft.com/office/powerpoint/2010/main" val="301008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Concepts</a:t>
            </a:r>
          </a:p>
        </p:txBody>
      </p:sp>
      <p:sp>
        <p:nvSpPr>
          <p:cNvPr id="4" name="TextBox 9">
            <a:extLst>
              <a:ext uri="{FF2B5EF4-FFF2-40B4-BE49-F238E27FC236}">
                <a16:creationId xmlns:a16="http://schemas.microsoft.com/office/drawing/2014/main" id="{5BEC8245-AFED-502D-D24B-39E71096FA9E}"/>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W4111_003_2024_3: Lecture 2: ER, Relational, SQL (I)			© Donald F. Ferguson, 2024</a:t>
            </a:r>
            <a:endParaRPr lang="en-US" altLang="en-US" sz="800" i="1" dirty="0">
              <a:solidFill>
                <a:schemeClr val="bg1"/>
              </a:solidFill>
            </a:endParaRPr>
          </a:p>
        </p:txBody>
      </p:sp>
    </p:spTree>
    <p:extLst>
      <p:ext uri="{BB962C8B-B14F-4D97-AF65-F5344CB8AC3E}">
        <p14:creationId xmlns:p14="http://schemas.microsoft.com/office/powerpoint/2010/main" val="192520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1ED3F8-0FCC-A1A1-80F7-0D2C2725C7A2}"/>
              </a:ext>
            </a:extLst>
          </p:cNvPr>
          <p:cNvSpPr>
            <a:spLocks noGrp="1"/>
          </p:cNvSpPr>
          <p:nvPr>
            <p:ph type="title"/>
          </p:nvPr>
        </p:nvSpPr>
        <p:spPr/>
        <p:txBody>
          <a:bodyPr/>
          <a:lstStyle/>
          <a:p>
            <a:r>
              <a:rPr lang="en-US" dirty="0"/>
              <a:t>Modeling</a:t>
            </a:r>
          </a:p>
        </p:txBody>
      </p:sp>
      <p:pic>
        <p:nvPicPr>
          <p:cNvPr id="4" name="Picture 3">
            <a:extLst>
              <a:ext uri="{FF2B5EF4-FFF2-40B4-BE49-F238E27FC236}">
                <a16:creationId xmlns:a16="http://schemas.microsoft.com/office/drawing/2014/main" id="{A049F5F3-B0F7-0442-5515-67E25BEECE53}"/>
              </a:ext>
            </a:extLst>
          </p:cNvPr>
          <p:cNvPicPr>
            <a:picLocks noChangeAspect="1"/>
          </p:cNvPicPr>
          <p:nvPr/>
        </p:nvPicPr>
        <p:blipFill>
          <a:blip r:embed="rId2"/>
          <a:stretch>
            <a:fillRect/>
          </a:stretch>
        </p:blipFill>
        <p:spPr>
          <a:xfrm>
            <a:off x="381000" y="590550"/>
            <a:ext cx="6499900" cy="4103833"/>
          </a:xfrm>
          <a:prstGeom prst="rect">
            <a:avLst/>
          </a:prstGeom>
        </p:spPr>
      </p:pic>
      <p:sp>
        <p:nvSpPr>
          <p:cNvPr id="7" name="TextBox 6">
            <a:extLst>
              <a:ext uri="{FF2B5EF4-FFF2-40B4-BE49-F238E27FC236}">
                <a16:creationId xmlns:a16="http://schemas.microsoft.com/office/drawing/2014/main" id="{E5E25D49-6116-8511-4698-E6A357555973}"/>
              </a:ext>
            </a:extLst>
          </p:cNvPr>
          <p:cNvSpPr txBox="1"/>
          <p:nvPr/>
        </p:nvSpPr>
        <p:spPr>
          <a:xfrm>
            <a:off x="6934200" y="2419350"/>
            <a:ext cx="2043829" cy="923330"/>
          </a:xfrm>
          <a:prstGeom prst="rect">
            <a:avLst/>
          </a:prstGeom>
          <a:noFill/>
        </p:spPr>
        <p:txBody>
          <a:bodyPr wrap="none" rtlCol="0">
            <a:spAutoFit/>
          </a:bodyPr>
          <a:lstStyle/>
          <a:p>
            <a:pPr algn="ctr"/>
            <a:r>
              <a:rPr lang="en-US" dirty="0"/>
              <a:t>Most of the time</a:t>
            </a:r>
            <a:br>
              <a:rPr lang="en-US" dirty="0"/>
            </a:br>
            <a:r>
              <a:rPr lang="en-US" dirty="0"/>
              <a:t>there is a mix </a:t>
            </a:r>
            <a:r>
              <a:rPr lang="en-US" dirty="0">
                <a:sym typeface="Wingdings" pitchFamily="2" charset="2"/>
              </a:rPr>
              <a:t></a:t>
            </a:r>
            <a:br>
              <a:rPr lang="en-US" dirty="0">
                <a:sym typeface="Wingdings" pitchFamily="2" charset="2"/>
              </a:rPr>
            </a:br>
            <a:r>
              <a:rPr lang="en-US" dirty="0">
                <a:sym typeface="Wingdings" pitchFamily="2" charset="2"/>
              </a:rPr>
              <a:t>Meet-in-the-Middle</a:t>
            </a:r>
            <a:endParaRPr lang="en-US" dirty="0"/>
          </a:p>
        </p:txBody>
      </p:sp>
    </p:spTree>
    <p:extLst>
      <p:ext uri="{BB962C8B-B14F-4D97-AF65-F5344CB8AC3E}">
        <p14:creationId xmlns:p14="http://schemas.microsoft.com/office/powerpoint/2010/main" val="27164968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87968</TotalTime>
  <Words>6115</Words>
  <Application>Microsoft Macintosh PowerPoint</Application>
  <PresentationFormat>On-screen Show (16:9)</PresentationFormat>
  <Paragraphs>664</Paragraphs>
  <Slides>75</Slides>
  <Notes>56</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75</vt:i4>
      </vt:variant>
    </vt:vector>
  </HeadingPairs>
  <TitlesOfParts>
    <vt:vector size="94" baseType="lpstr">
      <vt:lpstr>ＭＳ Ｐゴシック</vt:lpstr>
      <vt:lpstr>Arial</vt:lpstr>
      <vt:lpstr>Arial</vt:lpstr>
      <vt:lpstr>Calibri</vt:lpstr>
      <vt:lpstr>Cambria Math</vt:lpstr>
      <vt:lpstr>Century Gothic</vt:lpstr>
      <vt:lpstr>Helvetica</vt:lpstr>
      <vt:lpstr>Monotype Sorts</vt:lpstr>
      <vt:lpstr>Museo For Dell</vt:lpstr>
      <vt:lpstr>proxima-nova</vt:lpstr>
      <vt:lpstr>Symbol</vt:lpstr>
      <vt:lpstr>Times New Roman</vt:lpstr>
      <vt:lpstr>Webdings</vt:lpstr>
      <vt:lpstr>Wingdings</vt:lpstr>
      <vt:lpstr>Office Theme</vt:lpstr>
      <vt:lpstr>2_db-5-grey</vt:lpstr>
      <vt:lpstr>4_db-5-grey</vt:lpstr>
      <vt:lpstr>3_db-5-grey</vt:lpstr>
      <vt:lpstr>5_db-5-grey</vt:lpstr>
      <vt:lpstr>PowerPoint Presentation</vt:lpstr>
      <vt:lpstr>PowerPoint Presentation</vt:lpstr>
      <vt:lpstr>Contents</vt:lpstr>
      <vt:lpstr>PowerPoint Presentation</vt:lpstr>
      <vt:lpstr>Course Updates</vt:lpstr>
      <vt:lpstr>Final Exam Schedule</vt:lpstr>
      <vt:lpstr>PowerPoint Presentation</vt:lpstr>
      <vt:lpstr>PowerPoint Presentation</vt:lpstr>
      <vt:lpstr>Modeling</vt:lpstr>
      <vt:lpstr>Web Application Problem Statement</vt:lpstr>
      <vt:lpstr>A Common and my Approach: Conceptual  Logical  Physical</vt:lpstr>
      <vt:lpstr>ER Model and ER Modeling</vt:lpstr>
      <vt:lpstr>ER Modeling – Reasonably Good Summary</vt:lpstr>
      <vt:lpstr>PowerPoint Presentation</vt:lpstr>
      <vt:lpstr>Entity Sets</vt:lpstr>
      <vt:lpstr>Entity Sets -- instructor and student</vt:lpstr>
      <vt:lpstr>Relationship Sets</vt:lpstr>
      <vt:lpstr>Relationship Sets (Cont.)</vt:lpstr>
      <vt:lpstr>PowerPoint Presentation</vt:lpstr>
      <vt:lpstr>Representing Entity sets in ER Diagram</vt:lpstr>
      <vt:lpstr>Visual Notation – Many Notations</vt:lpstr>
      <vt:lpstr>Notation has Precise Meaning (Crow’s Foot)</vt:lpstr>
      <vt:lpstr>What Does this Mean? Let’s Get Started</vt:lpstr>
      <vt:lpstr>Worked Example</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Relational Query Languages</vt:lpstr>
      <vt:lpstr>Relational Algebra</vt:lpstr>
      <vt:lpstr>Select Operation</vt:lpstr>
      <vt:lpstr>Select Operation (Cont.)</vt:lpstr>
      <vt:lpstr>Project Operation</vt:lpstr>
      <vt:lpstr>Project Operation (Cont.)</vt:lpstr>
      <vt:lpstr>Composition of Relational Operations</vt:lpstr>
      <vt:lpstr>Cartesian-Product Operation</vt:lpstr>
      <vt:lpstr>The  instructor  X  teaches  table</vt:lpstr>
      <vt:lpstr>Simpler Example</vt:lpstr>
      <vt:lpstr>Join Operation</vt:lpstr>
      <vt:lpstr>JOIN Definition</vt:lpstr>
      <vt:lpstr>Join Operation (Cont.)</vt:lpstr>
      <vt:lpstr>The Dreaded Relax Calculator</vt:lpstr>
      <vt:lpstr>PowerPoint Presentation</vt:lpstr>
      <vt:lpstr>History</vt:lpstr>
      <vt:lpstr>SQL Parts</vt:lpstr>
      <vt:lpstr>SQL Language Statements</vt:lpstr>
      <vt:lpstr>Basic Query Structure </vt:lpstr>
      <vt:lpstr>The select Clause</vt:lpstr>
      <vt:lpstr>The select Clause (Cont.)</vt:lpstr>
      <vt:lpstr>The select Clause (Cont.)</vt:lpstr>
      <vt:lpstr>The select Clause (Cont.)</vt:lpstr>
      <vt:lpstr>The where Clause</vt:lpstr>
      <vt:lpstr>The from Clause</vt:lpstr>
      <vt:lpstr>Examples</vt:lpstr>
      <vt:lpstr>Data Definition Language</vt:lpstr>
      <vt:lpstr>Create Table Construct</vt:lpstr>
      <vt:lpstr>The Rename Operation</vt:lpstr>
      <vt:lpstr>Null Values</vt:lpstr>
      <vt:lpstr>Null Values (Cont.)</vt:lpstr>
      <vt:lpstr>Modification of the Database</vt:lpstr>
      <vt:lpstr>Deletion</vt:lpstr>
      <vt:lpstr>Deletion (Cont.)</vt:lpstr>
      <vt:lpstr>Insertion</vt:lpstr>
      <vt:lpstr>Insertion (Cont.)</vt:lpstr>
      <vt:lpstr>Updates</vt:lpstr>
      <vt:lpstr>Updates (Cont.)</vt:lpstr>
      <vt:lpstr>PowerPoint Presentation</vt:lpstr>
      <vt:lpstr>PowerPoint Presentation</vt:lpstr>
      <vt:lpstr>HWs  Incremental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585</cp:revision>
  <cp:lastPrinted>2018-11-15T21:01:50Z</cp:lastPrinted>
  <dcterms:created xsi:type="dcterms:W3CDTF">2010-04-12T23:12:02Z</dcterms:created>
  <dcterms:modified xsi:type="dcterms:W3CDTF">2024-09-13T09:26:59Z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